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256" r:id="rId2"/>
    <p:sldId id="267" r:id="rId3"/>
    <p:sldId id="258" r:id="rId4"/>
    <p:sldId id="262" r:id="rId5"/>
    <p:sldId id="259" r:id="rId6"/>
    <p:sldId id="265" r:id="rId7"/>
    <p:sldId id="296" r:id="rId8"/>
    <p:sldId id="278" r:id="rId9"/>
    <p:sldId id="297" r:id="rId10"/>
    <p:sldId id="279" r:id="rId11"/>
    <p:sldId id="291" r:id="rId12"/>
    <p:sldId id="293" r:id="rId13"/>
    <p:sldId id="295" r:id="rId14"/>
    <p:sldId id="292" r:id="rId15"/>
    <p:sldId id="273"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yon Crowley" initials="KC" lastIdx="10" clrIdx="0">
    <p:extLst/>
  </p:cmAuthor>
  <p:cmAuthor id="2" name="Kenyon Crowley" initials="KC [2]" lastIdx="1" clrIdx="1">
    <p:extLst/>
  </p:cmAuthor>
  <p:cmAuthor id="3" name="Kenyon Crowley" initials="KC [3]" lastIdx="1" clrIdx="2">
    <p:extLst/>
  </p:cmAuthor>
  <p:cmAuthor id="4" name="Ritu Agarwal" initials="RA" lastIdx="1" clrIdx="3">
    <p:extLst>
      <p:ext uri="{19B8F6BF-5375-455C-9EA6-DF929625EA0E}">
        <p15:presenceInfo xmlns:p15="http://schemas.microsoft.com/office/powerpoint/2012/main" userId="Ritu Agarw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33CC"/>
    <a:srgbClr val="FAF2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96" autoAdjust="0"/>
    <p:restoredTop sz="30236" autoAdjust="0"/>
  </p:normalViewPr>
  <p:slideViewPr>
    <p:cSldViewPr snapToGrid="0">
      <p:cViewPr varScale="1">
        <p:scale>
          <a:sx n="20" d="100"/>
          <a:sy n="20" d="100"/>
        </p:scale>
        <p:origin x="2156" y="44"/>
      </p:cViewPr>
      <p:guideLst/>
    </p:cSldViewPr>
  </p:slideViewPr>
  <p:notesTextViewPr>
    <p:cViewPr>
      <p:scale>
        <a:sx n="3" d="2"/>
        <a:sy n="3" d="2"/>
      </p:scale>
      <p:origin x="0" y="0"/>
    </p:cViewPr>
  </p:notesTextViewPr>
  <p:sorterViewPr>
    <p:cViewPr>
      <p:scale>
        <a:sx n="100" d="100"/>
        <a:sy n="100" d="100"/>
      </p:scale>
      <p:origin x="0" y="-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6-11T15:41:05.487" idx="1">
    <p:pos x="10" y="10"/>
    <p:text>Double check participant totals</p:text>
    <p:extLst>
      <p:ext uri="{C676402C-5697-4E1C-873F-D02D1690AC5C}">
        <p15:threadingInfo xmlns:p15="http://schemas.microsoft.com/office/powerpoint/2012/main" timeZoneBias="240"/>
      </p:ext>
    </p:extLst>
  </p:cm>
  <p:cm authorId="1" dt="2018-06-13T13:24:26.914" idx="3">
    <p:pos x="10" y="106"/>
    <p:text>Checked confirmed!</p:text>
    <p:extLst>
      <p:ext uri="{C676402C-5697-4E1C-873F-D02D1690AC5C}">
        <p15:threadingInfo xmlns:p15="http://schemas.microsoft.com/office/powerpoint/2012/main" timeZoneBias="240">
          <p15:parentCm authorId="2"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13T13:47:28.348" idx="10">
    <p:pos x="106" y="106"/>
    <p:text>You may want to highlight the Liberated Survivalist and Gender Prisoner w/ a box or similar</p:text>
    <p:extLst>
      <p:ext uri="{C676402C-5697-4E1C-873F-D02D1690AC5C}">
        <p15:threadingInfo xmlns:p15="http://schemas.microsoft.com/office/powerpoint/2012/main" timeZoneBias="240"/>
      </p:ext>
    </p:extLst>
  </p:cm>
  <p:cm authorId="4" dt="2018-07-19T21:33:30.430" idx="1">
    <p:pos x="202" y="202"/>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8-06-11T15:41:29.213" idx="1">
    <p:pos x="10" y="10"/>
    <p:text>Next 2 slides become 3 slides</p:text>
    <p:extLst>
      <p:ext uri="{C676402C-5697-4E1C-873F-D02D1690AC5C}">
        <p15:threadingInfo xmlns:p15="http://schemas.microsoft.com/office/powerpoint/2012/main" timeZoneBias="240"/>
      </p:ext>
    </p:extLst>
  </p:cm>
  <p:cm authorId="1" dt="2018-06-13T13:34:34.744" idx="5">
    <p:pos x="10" y="106"/>
    <p:text>done</p:text>
    <p:extLst>
      <p:ext uri="{C676402C-5697-4E1C-873F-D02D1690AC5C}">
        <p15:threadingInfo xmlns:p15="http://schemas.microsoft.com/office/powerpoint/2012/main" timeZoneBias="240">
          <p15:parentCm authorId="3" idx="1"/>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6-13T13:35:38.822" idx="8">
    <p:pos x="10" y="10"/>
    <p:text>remove future work</p:text>
    <p:extLst>
      <p:ext uri="{C676402C-5697-4E1C-873F-D02D1690AC5C}">
        <p15:threadingInfo xmlns:p15="http://schemas.microsoft.com/office/powerpoint/2012/main" timeZoneBias="240"/>
      </p:ext>
    </p:extLst>
  </p:cm>
  <p:cm authorId="1" dt="2018-06-13T13:35:46.336" idx="9">
    <p:pos x="10" y="106"/>
    <p:text>done</p:text>
    <p:extLst>
      <p:ext uri="{C676402C-5697-4E1C-873F-D02D1690AC5C}">
        <p15:threadingInfo xmlns:p15="http://schemas.microsoft.com/office/powerpoint/2012/main" timeZoneBias="240">
          <p15:parentCm authorId="1" idx="8"/>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91FFF-B342-4F7C-B4EC-8EE90219AF6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ZA"/>
        </a:p>
      </dgm:t>
    </dgm:pt>
    <dgm:pt modelId="{A0DFEF5E-862C-4FD6-8285-B6EACA6CED7D}">
      <dgm:prSet phldrT="[Text]" custT="1"/>
      <dgm:spPr>
        <a:solidFill>
          <a:schemeClr val="bg1">
            <a:lumMod val="95000"/>
          </a:schemeClr>
        </a:solidFill>
      </dgm:spPr>
      <dgm:t>
        <a:bodyPr/>
        <a:lstStyle/>
        <a:p>
          <a:r>
            <a:rPr lang="en-ZA" sz="1200" b="1" dirty="0" smtClean="0">
              <a:solidFill>
                <a:schemeClr val="tx1"/>
              </a:solidFill>
            </a:rPr>
            <a:t>Multiple casual partners and impulsive decisions </a:t>
          </a:r>
          <a:r>
            <a:rPr lang="en-ZA" sz="1200" dirty="0" smtClean="0">
              <a:solidFill>
                <a:schemeClr val="tx1"/>
              </a:solidFill>
            </a:rPr>
            <a:t>increase her risk of contracting a STI. </a:t>
          </a:r>
          <a:endParaRPr lang="en-ZA" sz="1200" dirty="0">
            <a:solidFill>
              <a:schemeClr val="tx1"/>
            </a:solidFill>
          </a:endParaRPr>
        </a:p>
      </dgm:t>
    </dgm:pt>
    <dgm:pt modelId="{EAAFCFE0-B290-4326-87E4-DE9ABEF7F0AB}" type="parTrans" cxnId="{E18EB2B2-990D-4B9F-B876-9343D31C786C}">
      <dgm:prSet/>
      <dgm:spPr/>
      <dgm:t>
        <a:bodyPr/>
        <a:lstStyle/>
        <a:p>
          <a:endParaRPr lang="en-ZA"/>
        </a:p>
      </dgm:t>
    </dgm:pt>
    <dgm:pt modelId="{3BE723E8-9218-4A47-A6C2-927C4D1C6892}" type="sibTrans" cxnId="{E18EB2B2-990D-4B9F-B876-9343D31C786C}">
      <dgm:prSet/>
      <dgm:spPr>
        <a:ln>
          <a:solidFill>
            <a:schemeClr val="bg1"/>
          </a:solidFill>
        </a:ln>
      </dgm:spPr>
      <dgm:t>
        <a:bodyPr/>
        <a:lstStyle/>
        <a:p>
          <a:endParaRPr lang="en-ZA"/>
        </a:p>
      </dgm:t>
    </dgm:pt>
    <dgm:pt modelId="{FEC25943-346F-415E-8112-798DA2E42228}">
      <dgm:prSet phldrT="[Text]" custT="1"/>
      <dgm:spPr>
        <a:solidFill>
          <a:schemeClr val="bg1">
            <a:lumMod val="95000"/>
          </a:schemeClr>
        </a:solidFill>
      </dgm:spPr>
      <dgm:t>
        <a:bodyPr/>
        <a:lstStyle/>
        <a:p>
          <a:r>
            <a:rPr lang="en-ZA" sz="1200" b="1" dirty="0" smtClean="0">
              <a:solidFill>
                <a:schemeClr val="tx1"/>
              </a:solidFill>
            </a:rPr>
            <a:t>Partners preferring not to use condoms</a:t>
          </a:r>
          <a:r>
            <a:rPr lang="en-ZA" sz="1200" dirty="0" smtClean="0">
              <a:solidFill>
                <a:schemeClr val="tx1"/>
              </a:solidFill>
            </a:rPr>
            <a:t>. She needs a back up option that does not impede his pleasure. </a:t>
          </a:r>
          <a:endParaRPr lang="en-ZA" sz="1200" dirty="0">
            <a:solidFill>
              <a:schemeClr val="tx1"/>
            </a:solidFill>
          </a:endParaRPr>
        </a:p>
      </dgm:t>
    </dgm:pt>
    <dgm:pt modelId="{E7567093-E85C-438E-80DC-572D4247FD7D}" type="parTrans" cxnId="{C47A282D-C451-4949-9DED-5AAC7BE2380E}">
      <dgm:prSet/>
      <dgm:spPr/>
      <dgm:t>
        <a:bodyPr/>
        <a:lstStyle/>
        <a:p>
          <a:endParaRPr lang="en-ZA"/>
        </a:p>
      </dgm:t>
    </dgm:pt>
    <dgm:pt modelId="{2596588D-007C-41B3-952C-0E8C1EBD9E6A}" type="sibTrans" cxnId="{C47A282D-C451-4949-9DED-5AAC7BE2380E}">
      <dgm:prSet/>
      <dgm:spPr/>
      <dgm:t>
        <a:bodyPr/>
        <a:lstStyle/>
        <a:p>
          <a:endParaRPr lang="en-ZA"/>
        </a:p>
      </dgm:t>
    </dgm:pt>
    <dgm:pt modelId="{54A6E19D-5945-4FDC-B5C2-D019BFF133A7}">
      <dgm:prSet phldrT="[Text]" custT="1"/>
      <dgm:spPr>
        <a:solidFill>
          <a:schemeClr val="bg1">
            <a:lumMod val="95000"/>
          </a:schemeClr>
        </a:solidFill>
      </dgm:spPr>
      <dgm:t>
        <a:bodyPr/>
        <a:lstStyle/>
        <a:p>
          <a:r>
            <a:rPr lang="en-ZA" sz="1200" b="1" dirty="0" smtClean="0">
              <a:solidFill>
                <a:schemeClr val="tx1"/>
              </a:solidFill>
            </a:rPr>
            <a:t>Forgetting to take the pill</a:t>
          </a:r>
          <a:r>
            <a:rPr lang="en-ZA" sz="1200" dirty="0" smtClean="0">
              <a:solidFill>
                <a:schemeClr val="tx1"/>
              </a:solidFill>
            </a:rPr>
            <a:t>/ go to clinic for her injection. </a:t>
          </a:r>
          <a:endParaRPr lang="en-ZA" sz="1200" dirty="0">
            <a:solidFill>
              <a:schemeClr val="tx1"/>
            </a:solidFill>
          </a:endParaRPr>
        </a:p>
      </dgm:t>
    </dgm:pt>
    <dgm:pt modelId="{1FDBBE28-F0F9-4CEA-9A9B-111F5139B649}" type="parTrans" cxnId="{70ECD677-CD5C-4300-AE00-06FE39DA3ECC}">
      <dgm:prSet/>
      <dgm:spPr/>
      <dgm:t>
        <a:bodyPr/>
        <a:lstStyle/>
        <a:p>
          <a:endParaRPr lang="en-ZA"/>
        </a:p>
      </dgm:t>
    </dgm:pt>
    <dgm:pt modelId="{3046365E-AD12-43BD-8A72-F9ED7704910D}" type="sibTrans" cxnId="{70ECD677-CD5C-4300-AE00-06FE39DA3ECC}">
      <dgm:prSet/>
      <dgm:spPr/>
      <dgm:t>
        <a:bodyPr/>
        <a:lstStyle/>
        <a:p>
          <a:endParaRPr lang="en-ZA"/>
        </a:p>
      </dgm:t>
    </dgm:pt>
    <dgm:pt modelId="{F5A63EE0-A6BD-437E-A855-CA6C66BECB88}" type="pres">
      <dgm:prSet presAssocID="{B6091FFF-B342-4F7C-B4EC-8EE90219AF61}" presName="Name0" presStyleCnt="0">
        <dgm:presLayoutVars>
          <dgm:chMax val="7"/>
          <dgm:chPref val="7"/>
          <dgm:dir/>
        </dgm:presLayoutVars>
      </dgm:prSet>
      <dgm:spPr/>
      <dgm:t>
        <a:bodyPr/>
        <a:lstStyle/>
        <a:p>
          <a:endParaRPr lang="en-ZA"/>
        </a:p>
      </dgm:t>
    </dgm:pt>
    <dgm:pt modelId="{D62A0D69-D522-42E7-99BC-CB5F2482D1C3}" type="pres">
      <dgm:prSet presAssocID="{B6091FFF-B342-4F7C-B4EC-8EE90219AF61}" presName="Name1" presStyleCnt="0"/>
      <dgm:spPr/>
    </dgm:pt>
    <dgm:pt modelId="{4C8F7C40-1F62-40F4-8E0C-AFEE72CCFF14}" type="pres">
      <dgm:prSet presAssocID="{B6091FFF-B342-4F7C-B4EC-8EE90219AF61}" presName="cycle" presStyleCnt="0"/>
      <dgm:spPr/>
    </dgm:pt>
    <dgm:pt modelId="{8D739C80-A4D5-4DCF-8A76-DFA7EAD00549}" type="pres">
      <dgm:prSet presAssocID="{B6091FFF-B342-4F7C-B4EC-8EE90219AF61}" presName="srcNode" presStyleLbl="node1" presStyleIdx="0" presStyleCnt="3"/>
      <dgm:spPr/>
    </dgm:pt>
    <dgm:pt modelId="{F920AEA0-CCB8-4F78-A8F5-ACA430C62FFF}" type="pres">
      <dgm:prSet presAssocID="{B6091FFF-B342-4F7C-B4EC-8EE90219AF61}" presName="conn" presStyleLbl="parChTrans1D2" presStyleIdx="0" presStyleCnt="1" custScaleY="104186"/>
      <dgm:spPr/>
      <dgm:t>
        <a:bodyPr/>
        <a:lstStyle/>
        <a:p>
          <a:endParaRPr lang="en-ZA"/>
        </a:p>
      </dgm:t>
    </dgm:pt>
    <dgm:pt modelId="{002FB1BC-4429-42D7-B16B-88764CD5326C}" type="pres">
      <dgm:prSet presAssocID="{B6091FFF-B342-4F7C-B4EC-8EE90219AF61}" presName="extraNode" presStyleLbl="node1" presStyleIdx="0" presStyleCnt="3"/>
      <dgm:spPr/>
    </dgm:pt>
    <dgm:pt modelId="{0C3F58A3-E34D-48CD-9A2D-7B5FDE2BF316}" type="pres">
      <dgm:prSet presAssocID="{B6091FFF-B342-4F7C-B4EC-8EE90219AF61}" presName="dstNode" presStyleLbl="node1" presStyleIdx="0" presStyleCnt="3"/>
      <dgm:spPr/>
    </dgm:pt>
    <dgm:pt modelId="{E1B6BB9E-FAF8-4FB6-96D9-8A337E21A592}" type="pres">
      <dgm:prSet presAssocID="{A0DFEF5E-862C-4FD6-8285-B6EACA6CED7D}" presName="text_1" presStyleLbl="node1" presStyleIdx="0" presStyleCnt="3">
        <dgm:presLayoutVars>
          <dgm:bulletEnabled val="1"/>
        </dgm:presLayoutVars>
      </dgm:prSet>
      <dgm:spPr/>
      <dgm:t>
        <a:bodyPr/>
        <a:lstStyle/>
        <a:p>
          <a:endParaRPr lang="en-ZA"/>
        </a:p>
      </dgm:t>
    </dgm:pt>
    <dgm:pt modelId="{B42B3526-32A7-40F2-856E-1DB21ED198C4}" type="pres">
      <dgm:prSet presAssocID="{A0DFEF5E-862C-4FD6-8285-B6EACA6CED7D}" presName="accent_1" presStyleCnt="0"/>
      <dgm:spPr/>
    </dgm:pt>
    <dgm:pt modelId="{DA2A59F7-CD83-4CFF-A1B5-BCB9DAD0E9EB}" type="pres">
      <dgm:prSet presAssocID="{A0DFEF5E-862C-4FD6-8285-B6EACA6CED7D}" presName="accentRepeatNode" presStyleLbl="solidFgAcc1" presStyleIdx="0" presStyleCnt="3"/>
      <dgm:spPr>
        <a:solidFill>
          <a:schemeClr val="bg2">
            <a:lumMod val="50000"/>
          </a:schemeClr>
        </a:solidFill>
        <a:ln>
          <a:noFill/>
        </a:ln>
      </dgm:spPr>
      <dgm:t>
        <a:bodyPr/>
        <a:lstStyle/>
        <a:p>
          <a:endParaRPr lang="en-ZA"/>
        </a:p>
      </dgm:t>
    </dgm:pt>
    <dgm:pt modelId="{B5FCF217-2950-422B-B22D-6BB15492E3A1}" type="pres">
      <dgm:prSet presAssocID="{FEC25943-346F-415E-8112-798DA2E42228}" presName="text_2" presStyleLbl="node1" presStyleIdx="1" presStyleCnt="3">
        <dgm:presLayoutVars>
          <dgm:bulletEnabled val="1"/>
        </dgm:presLayoutVars>
      </dgm:prSet>
      <dgm:spPr/>
      <dgm:t>
        <a:bodyPr/>
        <a:lstStyle/>
        <a:p>
          <a:endParaRPr lang="en-ZA"/>
        </a:p>
      </dgm:t>
    </dgm:pt>
    <dgm:pt modelId="{98811E2F-62CB-48BB-8257-4BDB3B8491E3}" type="pres">
      <dgm:prSet presAssocID="{FEC25943-346F-415E-8112-798DA2E42228}" presName="accent_2" presStyleCnt="0"/>
      <dgm:spPr/>
    </dgm:pt>
    <dgm:pt modelId="{5C43A843-0255-4AAA-AD21-90084C1E92C8}" type="pres">
      <dgm:prSet presAssocID="{FEC25943-346F-415E-8112-798DA2E42228}" presName="accentRepeatNode" presStyleLbl="solidFgAcc1" presStyleIdx="1" presStyleCnt="3"/>
      <dgm:spPr>
        <a:solidFill>
          <a:schemeClr val="bg2">
            <a:lumMod val="50000"/>
          </a:schemeClr>
        </a:solidFill>
        <a:ln>
          <a:noFill/>
        </a:ln>
      </dgm:spPr>
      <dgm:t>
        <a:bodyPr/>
        <a:lstStyle/>
        <a:p>
          <a:endParaRPr lang="en-ZA"/>
        </a:p>
      </dgm:t>
    </dgm:pt>
    <dgm:pt modelId="{95B1BE9C-BEA7-4946-9E98-CF40293B6EAE}" type="pres">
      <dgm:prSet presAssocID="{54A6E19D-5945-4FDC-B5C2-D019BFF133A7}" presName="text_3" presStyleLbl="node1" presStyleIdx="2" presStyleCnt="3">
        <dgm:presLayoutVars>
          <dgm:bulletEnabled val="1"/>
        </dgm:presLayoutVars>
      </dgm:prSet>
      <dgm:spPr/>
      <dgm:t>
        <a:bodyPr/>
        <a:lstStyle/>
        <a:p>
          <a:endParaRPr lang="en-ZA"/>
        </a:p>
      </dgm:t>
    </dgm:pt>
    <dgm:pt modelId="{04F52CC2-7661-409E-B76A-316AB001AE09}" type="pres">
      <dgm:prSet presAssocID="{54A6E19D-5945-4FDC-B5C2-D019BFF133A7}" presName="accent_3" presStyleCnt="0"/>
      <dgm:spPr/>
    </dgm:pt>
    <dgm:pt modelId="{EA37CF63-1582-4B79-925B-50A6C43622C9}" type="pres">
      <dgm:prSet presAssocID="{54A6E19D-5945-4FDC-B5C2-D019BFF133A7}" presName="accentRepeatNode" presStyleLbl="solidFgAcc1" presStyleIdx="2" presStyleCnt="3"/>
      <dgm:spPr>
        <a:solidFill>
          <a:schemeClr val="bg2">
            <a:lumMod val="50000"/>
          </a:schemeClr>
        </a:solidFill>
        <a:ln>
          <a:noFill/>
        </a:ln>
      </dgm:spPr>
      <dgm:t>
        <a:bodyPr/>
        <a:lstStyle/>
        <a:p>
          <a:endParaRPr lang="en-ZA"/>
        </a:p>
      </dgm:t>
    </dgm:pt>
  </dgm:ptLst>
  <dgm:cxnLst>
    <dgm:cxn modelId="{C47A282D-C451-4949-9DED-5AAC7BE2380E}" srcId="{B6091FFF-B342-4F7C-B4EC-8EE90219AF61}" destId="{FEC25943-346F-415E-8112-798DA2E42228}" srcOrd="1" destOrd="0" parTransId="{E7567093-E85C-438E-80DC-572D4247FD7D}" sibTransId="{2596588D-007C-41B3-952C-0E8C1EBD9E6A}"/>
    <dgm:cxn modelId="{6E83CB7C-9300-4640-B8AF-2582977738E3}" type="presOf" srcId="{A0DFEF5E-862C-4FD6-8285-B6EACA6CED7D}" destId="{E1B6BB9E-FAF8-4FB6-96D9-8A337E21A592}" srcOrd="0" destOrd="0" presId="urn:microsoft.com/office/officeart/2008/layout/VerticalCurvedList"/>
    <dgm:cxn modelId="{E18EB2B2-990D-4B9F-B876-9343D31C786C}" srcId="{B6091FFF-B342-4F7C-B4EC-8EE90219AF61}" destId="{A0DFEF5E-862C-4FD6-8285-B6EACA6CED7D}" srcOrd="0" destOrd="0" parTransId="{EAAFCFE0-B290-4326-87E4-DE9ABEF7F0AB}" sibTransId="{3BE723E8-9218-4A47-A6C2-927C4D1C6892}"/>
    <dgm:cxn modelId="{172B2C75-CA24-A840-A133-D21EF51DE81F}" type="presOf" srcId="{3BE723E8-9218-4A47-A6C2-927C4D1C6892}" destId="{F920AEA0-CCB8-4F78-A8F5-ACA430C62FFF}" srcOrd="0" destOrd="0" presId="urn:microsoft.com/office/officeart/2008/layout/VerticalCurvedList"/>
    <dgm:cxn modelId="{EAFC3A5E-0F28-DC42-B90F-8B34D598309E}" type="presOf" srcId="{B6091FFF-B342-4F7C-B4EC-8EE90219AF61}" destId="{F5A63EE0-A6BD-437E-A855-CA6C66BECB88}" srcOrd="0" destOrd="0" presId="urn:microsoft.com/office/officeart/2008/layout/VerticalCurvedList"/>
    <dgm:cxn modelId="{D80394BA-CB74-8743-92D1-AD8A4AEF7984}" type="presOf" srcId="{54A6E19D-5945-4FDC-B5C2-D019BFF133A7}" destId="{95B1BE9C-BEA7-4946-9E98-CF40293B6EAE}" srcOrd="0" destOrd="0" presId="urn:microsoft.com/office/officeart/2008/layout/VerticalCurvedList"/>
    <dgm:cxn modelId="{70ECD677-CD5C-4300-AE00-06FE39DA3ECC}" srcId="{B6091FFF-B342-4F7C-B4EC-8EE90219AF61}" destId="{54A6E19D-5945-4FDC-B5C2-D019BFF133A7}" srcOrd="2" destOrd="0" parTransId="{1FDBBE28-F0F9-4CEA-9A9B-111F5139B649}" sibTransId="{3046365E-AD12-43BD-8A72-F9ED7704910D}"/>
    <dgm:cxn modelId="{F1F64AE7-541C-B04B-8184-E3A4F4BD825F}" type="presOf" srcId="{FEC25943-346F-415E-8112-798DA2E42228}" destId="{B5FCF217-2950-422B-B22D-6BB15492E3A1}" srcOrd="0" destOrd="0" presId="urn:microsoft.com/office/officeart/2008/layout/VerticalCurvedList"/>
    <dgm:cxn modelId="{B25DEAF4-AC13-AD42-AD53-5FC1D05A1753}" type="presParOf" srcId="{F5A63EE0-A6BD-437E-A855-CA6C66BECB88}" destId="{D62A0D69-D522-42E7-99BC-CB5F2482D1C3}" srcOrd="0" destOrd="0" presId="urn:microsoft.com/office/officeart/2008/layout/VerticalCurvedList"/>
    <dgm:cxn modelId="{9E093D0E-E4ED-4742-ADF1-719089C72E9C}" type="presParOf" srcId="{D62A0D69-D522-42E7-99BC-CB5F2482D1C3}" destId="{4C8F7C40-1F62-40F4-8E0C-AFEE72CCFF14}" srcOrd="0" destOrd="0" presId="urn:microsoft.com/office/officeart/2008/layout/VerticalCurvedList"/>
    <dgm:cxn modelId="{F3A9A936-980E-874E-8EC7-85D46B1CECC2}" type="presParOf" srcId="{4C8F7C40-1F62-40F4-8E0C-AFEE72CCFF14}" destId="{8D739C80-A4D5-4DCF-8A76-DFA7EAD00549}" srcOrd="0" destOrd="0" presId="urn:microsoft.com/office/officeart/2008/layout/VerticalCurvedList"/>
    <dgm:cxn modelId="{3E4FF409-767C-714B-A671-F4BC92D70230}" type="presParOf" srcId="{4C8F7C40-1F62-40F4-8E0C-AFEE72CCFF14}" destId="{F920AEA0-CCB8-4F78-A8F5-ACA430C62FFF}" srcOrd="1" destOrd="0" presId="urn:microsoft.com/office/officeart/2008/layout/VerticalCurvedList"/>
    <dgm:cxn modelId="{AA42F2F6-A95F-884A-8D1B-34C1171888B5}" type="presParOf" srcId="{4C8F7C40-1F62-40F4-8E0C-AFEE72CCFF14}" destId="{002FB1BC-4429-42D7-B16B-88764CD5326C}" srcOrd="2" destOrd="0" presId="urn:microsoft.com/office/officeart/2008/layout/VerticalCurvedList"/>
    <dgm:cxn modelId="{CEAFE46C-3CC9-1543-BD2C-70C0A073A0EF}" type="presParOf" srcId="{4C8F7C40-1F62-40F4-8E0C-AFEE72CCFF14}" destId="{0C3F58A3-E34D-48CD-9A2D-7B5FDE2BF316}" srcOrd="3" destOrd="0" presId="urn:microsoft.com/office/officeart/2008/layout/VerticalCurvedList"/>
    <dgm:cxn modelId="{57E59798-2FF1-A14A-86D0-B7E4FAE29C1F}" type="presParOf" srcId="{D62A0D69-D522-42E7-99BC-CB5F2482D1C3}" destId="{E1B6BB9E-FAF8-4FB6-96D9-8A337E21A592}" srcOrd="1" destOrd="0" presId="urn:microsoft.com/office/officeart/2008/layout/VerticalCurvedList"/>
    <dgm:cxn modelId="{9630D00A-A74F-C443-84E9-976270D8B8BB}" type="presParOf" srcId="{D62A0D69-D522-42E7-99BC-CB5F2482D1C3}" destId="{B42B3526-32A7-40F2-856E-1DB21ED198C4}" srcOrd="2" destOrd="0" presId="urn:microsoft.com/office/officeart/2008/layout/VerticalCurvedList"/>
    <dgm:cxn modelId="{F003A52D-8763-964F-8B15-4512F6D39480}" type="presParOf" srcId="{B42B3526-32A7-40F2-856E-1DB21ED198C4}" destId="{DA2A59F7-CD83-4CFF-A1B5-BCB9DAD0E9EB}" srcOrd="0" destOrd="0" presId="urn:microsoft.com/office/officeart/2008/layout/VerticalCurvedList"/>
    <dgm:cxn modelId="{B067E6BB-040F-5C41-AB5E-9AADE8EC21D2}" type="presParOf" srcId="{D62A0D69-D522-42E7-99BC-CB5F2482D1C3}" destId="{B5FCF217-2950-422B-B22D-6BB15492E3A1}" srcOrd="3" destOrd="0" presId="urn:microsoft.com/office/officeart/2008/layout/VerticalCurvedList"/>
    <dgm:cxn modelId="{B0D4F505-59AD-914E-8755-552CCB881FB8}" type="presParOf" srcId="{D62A0D69-D522-42E7-99BC-CB5F2482D1C3}" destId="{98811E2F-62CB-48BB-8257-4BDB3B8491E3}" srcOrd="4" destOrd="0" presId="urn:microsoft.com/office/officeart/2008/layout/VerticalCurvedList"/>
    <dgm:cxn modelId="{F04E4806-2514-2D47-94BD-093804726C50}" type="presParOf" srcId="{98811E2F-62CB-48BB-8257-4BDB3B8491E3}" destId="{5C43A843-0255-4AAA-AD21-90084C1E92C8}" srcOrd="0" destOrd="0" presId="urn:microsoft.com/office/officeart/2008/layout/VerticalCurvedList"/>
    <dgm:cxn modelId="{7C4BE538-9669-4749-87CB-40415951363C}" type="presParOf" srcId="{D62A0D69-D522-42E7-99BC-CB5F2482D1C3}" destId="{95B1BE9C-BEA7-4946-9E98-CF40293B6EAE}" srcOrd="5" destOrd="0" presId="urn:microsoft.com/office/officeart/2008/layout/VerticalCurvedList"/>
    <dgm:cxn modelId="{1CFBF51D-9926-B24E-981E-FEC52CD22003}" type="presParOf" srcId="{D62A0D69-D522-42E7-99BC-CB5F2482D1C3}" destId="{04F52CC2-7661-409E-B76A-316AB001AE09}" srcOrd="6" destOrd="0" presId="urn:microsoft.com/office/officeart/2008/layout/VerticalCurvedList"/>
    <dgm:cxn modelId="{C450329D-EC45-354A-9D07-EB1708D751C1}" type="presParOf" srcId="{04F52CC2-7661-409E-B76A-316AB001AE09}" destId="{EA37CF63-1582-4B79-925B-50A6C43622C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091FFF-B342-4F7C-B4EC-8EE90219AF6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ZA"/>
        </a:p>
      </dgm:t>
    </dgm:pt>
    <dgm:pt modelId="{A0DFEF5E-862C-4FD6-8285-B6EACA6CED7D}">
      <dgm:prSet phldrT="[Text]" custT="1"/>
      <dgm:spPr>
        <a:solidFill>
          <a:schemeClr val="bg1">
            <a:lumMod val="95000"/>
          </a:schemeClr>
        </a:solidFill>
      </dgm:spPr>
      <dgm:t>
        <a:bodyPr/>
        <a:lstStyle/>
        <a:p>
          <a:r>
            <a:rPr lang="en-ZA" sz="1200" b="1" dirty="0" smtClean="0">
              <a:solidFill>
                <a:schemeClr val="tx1"/>
              </a:solidFill>
              <a:latin typeface="+mn-lt"/>
            </a:rPr>
            <a:t>Lack of sexual health protection/ prevention knowledge </a:t>
          </a:r>
          <a:r>
            <a:rPr lang="en-ZA" sz="1200" b="0" dirty="0" smtClean="0">
              <a:solidFill>
                <a:schemeClr val="tx1"/>
              </a:solidFill>
              <a:latin typeface="+mn-lt"/>
            </a:rPr>
            <a:t>means she has learnt through experience and she is unprepared for the unexpected encounter. </a:t>
          </a:r>
          <a:endParaRPr lang="en-ZA" sz="1200" b="0" dirty="0">
            <a:solidFill>
              <a:schemeClr val="tx1"/>
            </a:solidFill>
          </a:endParaRPr>
        </a:p>
      </dgm:t>
    </dgm:pt>
    <dgm:pt modelId="{EAAFCFE0-B290-4326-87E4-DE9ABEF7F0AB}" type="parTrans" cxnId="{E18EB2B2-990D-4B9F-B876-9343D31C786C}">
      <dgm:prSet/>
      <dgm:spPr/>
      <dgm:t>
        <a:bodyPr/>
        <a:lstStyle/>
        <a:p>
          <a:endParaRPr lang="en-ZA"/>
        </a:p>
      </dgm:t>
    </dgm:pt>
    <dgm:pt modelId="{3BE723E8-9218-4A47-A6C2-927C4D1C6892}" type="sibTrans" cxnId="{E18EB2B2-990D-4B9F-B876-9343D31C786C}">
      <dgm:prSet/>
      <dgm:spPr>
        <a:ln>
          <a:solidFill>
            <a:schemeClr val="bg1"/>
          </a:solidFill>
        </a:ln>
      </dgm:spPr>
      <dgm:t>
        <a:bodyPr/>
        <a:lstStyle/>
        <a:p>
          <a:endParaRPr lang="en-ZA"/>
        </a:p>
      </dgm:t>
    </dgm:pt>
    <dgm:pt modelId="{FEC25943-346F-415E-8112-798DA2E42228}">
      <dgm:prSet phldrT="[Text]" custT="1"/>
      <dgm:spPr>
        <a:solidFill>
          <a:schemeClr val="bg1">
            <a:lumMod val="95000"/>
          </a:schemeClr>
        </a:solidFill>
      </dgm:spPr>
      <dgm:t>
        <a:bodyPr/>
        <a:lstStyle/>
        <a:p>
          <a:r>
            <a:rPr lang="en-ZA" sz="1200" b="1" dirty="0" smtClean="0">
              <a:solidFill>
                <a:schemeClr val="tx1"/>
              </a:solidFill>
            </a:rPr>
            <a:t>Sexual healthcare and clinics are inaccessible </a:t>
          </a:r>
          <a:r>
            <a:rPr lang="en-ZA" sz="1200" dirty="0" smtClean="0">
              <a:solidFill>
                <a:schemeClr val="tx1"/>
              </a:solidFill>
            </a:rPr>
            <a:t>or struggles to find time to make routine visits. </a:t>
          </a:r>
          <a:endParaRPr lang="en-ZA" sz="1200" dirty="0">
            <a:solidFill>
              <a:schemeClr val="tx1"/>
            </a:solidFill>
          </a:endParaRPr>
        </a:p>
      </dgm:t>
    </dgm:pt>
    <dgm:pt modelId="{E7567093-E85C-438E-80DC-572D4247FD7D}" type="parTrans" cxnId="{C47A282D-C451-4949-9DED-5AAC7BE2380E}">
      <dgm:prSet/>
      <dgm:spPr/>
      <dgm:t>
        <a:bodyPr/>
        <a:lstStyle/>
        <a:p>
          <a:endParaRPr lang="en-ZA"/>
        </a:p>
      </dgm:t>
    </dgm:pt>
    <dgm:pt modelId="{2596588D-007C-41B3-952C-0E8C1EBD9E6A}" type="sibTrans" cxnId="{C47A282D-C451-4949-9DED-5AAC7BE2380E}">
      <dgm:prSet/>
      <dgm:spPr/>
      <dgm:t>
        <a:bodyPr/>
        <a:lstStyle/>
        <a:p>
          <a:endParaRPr lang="en-ZA"/>
        </a:p>
      </dgm:t>
    </dgm:pt>
    <dgm:pt modelId="{54A6E19D-5945-4FDC-B5C2-D019BFF133A7}">
      <dgm:prSet phldrT="[Text]" custT="1"/>
      <dgm:spPr>
        <a:solidFill>
          <a:schemeClr val="bg1">
            <a:lumMod val="95000"/>
          </a:schemeClr>
        </a:solidFill>
      </dgm:spPr>
      <dgm:t>
        <a:bodyPr/>
        <a:lstStyle/>
        <a:p>
          <a:r>
            <a:rPr lang="en-ZA" sz="1200" b="1" dirty="0" smtClean="0">
              <a:solidFill>
                <a:schemeClr val="tx1"/>
              </a:solidFill>
              <a:latin typeface="+mn-lt"/>
            </a:rPr>
            <a:t>Multiple partners and unprotected sex. </a:t>
          </a:r>
          <a:endParaRPr lang="en-ZA" sz="1200" dirty="0">
            <a:solidFill>
              <a:schemeClr val="tx1"/>
            </a:solidFill>
          </a:endParaRPr>
        </a:p>
      </dgm:t>
    </dgm:pt>
    <dgm:pt modelId="{1FDBBE28-F0F9-4CEA-9A9B-111F5139B649}" type="parTrans" cxnId="{70ECD677-CD5C-4300-AE00-06FE39DA3ECC}">
      <dgm:prSet/>
      <dgm:spPr/>
      <dgm:t>
        <a:bodyPr/>
        <a:lstStyle/>
        <a:p>
          <a:endParaRPr lang="en-ZA"/>
        </a:p>
      </dgm:t>
    </dgm:pt>
    <dgm:pt modelId="{3046365E-AD12-43BD-8A72-F9ED7704910D}" type="sibTrans" cxnId="{70ECD677-CD5C-4300-AE00-06FE39DA3ECC}">
      <dgm:prSet/>
      <dgm:spPr/>
      <dgm:t>
        <a:bodyPr/>
        <a:lstStyle/>
        <a:p>
          <a:endParaRPr lang="en-ZA"/>
        </a:p>
      </dgm:t>
    </dgm:pt>
    <dgm:pt modelId="{F5A63EE0-A6BD-437E-A855-CA6C66BECB88}" type="pres">
      <dgm:prSet presAssocID="{B6091FFF-B342-4F7C-B4EC-8EE90219AF61}" presName="Name0" presStyleCnt="0">
        <dgm:presLayoutVars>
          <dgm:chMax val="7"/>
          <dgm:chPref val="7"/>
          <dgm:dir/>
        </dgm:presLayoutVars>
      </dgm:prSet>
      <dgm:spPr/>
      <dgm:t>
        <a:bodyPr/>
        <a:lstStyle/>
        <a:p>
          <a:endParaRPr lang="en-ZA"/>
        </a:p>
      </dgm:t>
    </dgm:pt>
    <dgm:pt modelId="{D62A0D69-D522-42E7-99BC-CB5F2482D1C3}" type="pres">
      <dgm:prSet presAssocID="{B6091FFF-B342-4F7C-B4EC-8EE90219AF61}" presName="Name1" presStyleCnt="0"/>
      <dgm:spPr/>
    </dgm:pt>
    <dgm:pt modelId="{4C8F7C40-1F62-40F4-8E0C-AFEE72CCFF14}" type="pres">
      <dgm:prSet presAssocID="{B6091FFF-B342-4F7C-B4EC-8EE90219AF61}" presName="cycle" presStyleCnt="0"/>
      <dgm:spPr/>
    </dgm:pt>
    <dgm:pt modelId="{8D739C80-A4D5-4DCF-8A76-DFA7EAD00549}" type="pres">
      <dgm:prSet presAssocID="{B6091FFF-B342-4F7C-B4EC-8EE90219AF61}" presName="srcNode" presStyleLbl="node1" presStyleIdx="0" presStyleCnt="3"/>
      <dgm:spPr/>
    </dgm:pt>
    <dgm:pt modelId="{F920AEA0-CCB8-4F78-A8F5-ACA430C62FFF}" type="pres">
      <dgm:prSet presAssocID="{B6091FFF-B342-4F7C-B4EC-8EE90219AF61}" presName="conn" presStyleLbl="parChTrans1D2" presStyleIdx="0" presStyleCnt="1" custScaleY="104186"/>
      <dgm:spPr/>
      <dgm:t>
        <a:bodyPr/>
        <a:lstStyle/>
        <a:p>
          <a:endParaRPr lang="en-ZA"/>
        </a:p>
      </dgm:t>
    </dgm:pt>
    <dgm:pt modelId="{002FB1BC-4429-42D7-B16B-88764CD5326C}" type="pres">
      <dgm:prSet presAssocID="{B6091FFF-B342-4F7C-B4EC-8EE90219AF61}" presName="extraNode" presStyleLbl="node1" presStyleIdx="0" presStyleCnt="3"/>
      <dgm:spPr/>
    </dgm:pt>
    <dgm:pt modelId="{0C3F58A3-E34D-48CD-9A2D-7B5FDE2BF316}" type="pres">
      <dgm:prSet presAssocID="{B6091FFF-B342-4F7C-B4EC-8EE90219AF61}" presName="dstNode" presStyleLbl="node1" presStyleIdx="0" presStyleCnt="3"/>
      <dgm:spPr/>
    </dgm:pt>
    <dgm:pt modelId="{E1B6BB9E-FAF8-4FB6-96D9-8A337E21A592}" type="pres">
      <dgm:prSet presAssocID="{A0DFEF5E-862C-4FD6-8285-B6EACA6CED7D}" presName="text_1" presStyleLbl="node1" presStyleIdx="0" presStyleCnt="3">
        <dgm:presLayoutVars>
          <dgm:bulletEnabled val="1"/>
        </dgm:presLayoutVars>
      </dgm:prSet>
      <dgm:spPr/>
      <dgm:t>
        <a:bodyPr/>
        <a:lstStyle/>
        <a:p>
          <a:endParaRPr lang="en-ZA"/>
        </a:p>
      </dgm:t>
    </dgm:pt>
    <dgm:pt modelId="{B42B3526-32A7-40F2-856E-1DB21ED198C4}" type="pres">
      <dgm:prSet presAssocID="{A0DFEF5E-862C-4FD6-8285-B6EACA6CED7D}" presName="accent_1" presStyleCnt="0"/>
      <dgm:spPr/>
    </dgm:pt>
    <dgm:pt modelId="{DA2A59F7-CD83-4CFF-A1B5-BCB9DAD0E9EB}" type="pres">
      <dgm:prSet presAssocID="{A0DFEF5E-862C-4FD6-8285-B6EACA6CED7D}" presName="accentRepeatNode" presStyleLbl="solidFgAcc1" presStyleIdx="0" presStyleCnt="3"/>
      <dgm:spPr>
        <a:solidFill>
          <a:srgbClr val="C00069"/>
        </a:solidFill>
        <a:ln>
          <a:noFill/>
        </a:ln>
      </dgm:spPr>
      <dgm:t>
        <a:bodyPr/>
        <a:lstStyle/>
        <a:p>
          <a:endParaRPr lang="en-ZA"/>
        </a:p>
      </dgm:t>
    </dgm:pt>
    <dgm:pt modelId="{B5FCF217-2950-422B-B22D-6BB15492E3A1}" type="pres">
      <dgm:prSet presAssocID="{FEC25943-346F-415E-8112-798DA2E42228}" presName="text_2" presStyleLbl="node1" presStyleIdx="1" presStyleCnt="3">
        <dgm:presLayoutVars>
          <dgm:bulletEnabled val="1"/>
        </dgm:presLayoutVars>
      </dgm:prSet>
      <dgm:spPr/>
      <dgm:t>
        <a:bodyPr/>
        <a:lstStyle/>
        <a:p>
          <a:endParaRPr lang="en-ZA"/>
        </a:p>
      </dgm:t>
    </dgm:pt>
    <dgm:pt modelId="{98811E2F-62CB-48BB-8257-4BDB3B8491E3}" type="pres">
      <dgm:prSet presAssocID="{FEC25943-346F-415E-8112-798DA2E42228}" presName="accent_2" presStyleCnt="0"/>
      <dgm:spPr/>
    </dgm:pt>
    <dgm:pt modelId="{5C43A843-0255-4AAA-AD21-90084C1E92C8}" type="pres">
      <dgm:prSet presAssocID="{FEC25943-346F-415E-8112-798DA2E42228}" presName="accentRepeatNode" presStyleLbl="solidFgAcc1" presStyleIdx="1" presStyleCnt="3"/>
      <dgm:spPr>
        <a:solidFill>
          <a:srgbClr val="C00069"/>
        </a:solidFill>
        <a:ln>
          <a:noFill/>
        </a:ln>
      </dgm:spPr>
      <dgm:t>
        <a:bodyPr/>
        <a:lstStyle/>
        <a:p>
          <a:endParaRPr lang="en-ZA"/>
        </a:p>
      </dgm:t>
    </dgm:pt>
    <dgm:pt modelId="{95B1BE9C-BEA7-4946-9E98-CF40293B6EAE}" type="pres">
      <dgm:prSet presAssocID="{54A6E19D-5945-4FDC-B5C2-D019BFF133A7}" presName="text_3" presStyleLbl="node1" presStyleIdx="2" presStyleCnt="3">
        <dgm:presLayoutVars>
          <dgm:bulletEnabled val="1"/>
        </dgm:presLayoutVars>
      </dgm:prSet>
      <dgm:spPr/>
      <dgm:t>
        <a:bodyPr/>
        <a:lstStyle/>
        <a:p>
          <a:endParaRPr lang="en-ZA"/>
        </a:p>
      </dgm:t>
    </dgm:pt>
    <dgm:pt modelId="{04F52CC2-7661-409E-B76A-316AB001AE09}" type="pres">
      <dgm:prSet presAssocID="{54A6E19D-5945-4FDC-B5C2-D019BFF133A7}" presName="accent_3" presStyleCnt="0"/>
      <dgm:spPr/>
    </dgm:pt>
    <dgm:pt modelId="{EA37CF63-1582-4B79-925B-50A6C43622C9}" type="pres">
      <dgm:prSet presAssocID="{54A6E19D-5945-4FDC-B5C2-D019BFF133A7}" presName="accentRepeatNode" presStyleLbl="solidFgAcc1" presStyleIdx="2" presStyleCnt="3"/>
      <dgm:spPr>
        <a:solidFill>
          <a:srgbClr val="C00069"/>
        </a:solidFill>
        <a:ln>
          <a:noFill/>
        </a:ln>
      </dgm:spPr>
      <dgm:t>
        <a:bodyPr/>
        <a:lstStyle/>
        <a:p>
          <a:endParaRPr lang="en-ZA"/>
        </a:p>
      </dgm:t>
    </dgm:pt>
  </dgm:ptLst>
  <dgm:cxnLst>
    <dgm:cxn modelId="{C47A282D-C451-4949-9DED-5AAC7BE2380E}" srcId="{B6091FFF-B342-4F7C-B4EC-8EE90219AF61}" destId="{FEC25943-346F-415E-8112-798DA2E42228}" srcOrd="1" destOrd="0" parTransId="{E7567093-E85C-438E-80DC-572D4247FD7D}" sibTransId="{2596588D-007C-41B3-952C-0E8C1EBD9E6A}"/>
    <dgm:cxn modelId="{84A1D36B-EA7A-A546-9BFD-9C9F92FCCB34}" type="presOf" srcId="{3BE723E8-9218-4A47-A6C2-927C4D1C6892}" destId="{F920AEA0-CCB8-4F78-A8F5-ACA430C62FFF}" srcOrd="0" destOrd="0" presId="urn:microsoft.com/office/officeart/2008/layout/VerticalCurvedList"/>
    <dgm:cxn modelId="{E18EB2B2-990D-4B9F-B876-9343D31C786C}" srcId="{B6091FFF-B342-4F7C-B4EC-8EE90219AF61}" destId="{A0DFEF5E-862C-4FD6-8285-B6EACA6CED7D}" srcOrd="0" destOrd="0" parTransId="{EAAFCFE0-B290-4326-87E4-DE9ABEF7F0AB}" sibTransId="{3BE723E8-9218-4A47-A6C2-927C4D1C6892}"/>
    <dgm:cxn modelId="{926C884B-A71A-5340-8BA8-024CD8CDFC68}" type="presOf" srcId="{FEC25943-346F-415E-8112-798DA2E42228}" destId="{B5FCF217-2950-422B-B22D-6BB15492E3A1}" srcOrd="0" destOrd="0" presId="urn:microsoft.com/office/officeart/2008/layout/VerticalCurvedList"/>
    <dgm:cxn modelId="{D49EDA35-4CE3-9749-A0AA-EFDE7357F71D}" type="presOf" srcId="{54A6E19D-5945-4FDC-B5C2-D019BFF133A7}" destId="{95B1BE9C-BEA7-4946-9E98-CF40293B6EAE}" srcOrd="0" destOrd="0" presId="urn:microsoft.com/office/officeart/2008/layout/VerticalCurvedList"/>
    <dgm:cxn modelId="{3E2057BD-9E73-E641-9C7C-9DD847357740}" type="presOf" srcId="{B6091FFF-B342-4F7C-B4EC-8EE90219AF61}" destId="{F5A63EE0-A6BD-437E-A855-CA6C66BECB88}" srcOrd="0" destOrd="0" presId="urn:microsoft.com/office/officeart/2008/layout/VerticalCurvedList"/>
    <dgm:cxn modelId="{BA457594-C54D-9647-82FE-BC3308700B92}" type="presOf" srcId="{A0DFEF5E-862C-4FD6-8285-B6EACA6CED7D}" destId="{E1B6BB9E-FAF8-4FB6-96D9-8A337E21A592}" srcOrd="0" destOrd="0" presId="urn:microsoft.com/office/officeart/2008/layout/VerticalCurvedList"/>
    <dgm:cxn modelId="{70ECD677-CD5C-4300-AE00-06FE39DA3ECC}" srcId="{B6091FFF-B342-4F7C-B4EC-8EE90219AF61}" destId="{54A6E19D-5945-4FDC-B5C2-D019BFF133A7}" srcOrd="2" destOrd="0" parTransId="{1FDBBE28-F0F9-4CEA-9A9B-111F5139B649}" sibTransId="{3046365E-AD12-43BD-8A72-F9ED7704910D}"/>
    <dgm:cxn modelId="{12CB1311-4667-3440-BD9C-CF8077E6661C}" type="presParOf" srcId="{F5A63EE0-A6BD-437E-A855-CA6C66BECB88}" destId="{D62A0D69-D522-42E7-99BC-CB5F2482D1C3}" srcOrd="0" destOrd="0" presId="urn:microsoft.com/office/officeart/2008/layout/VerticalCurvedList"/>
    <dgm:cxn modelId="{C59DA4F6-9347-1542-A149-EC2E736314FD}" type="presParOf" srcId="{D62A0D69-D522-42E7-99BC-CB5F2482D1C3}" destId="{4C8F7C40-1F62-40F4-8E0C-AFEE72CCFF14}" srcOrd="0" destOrd="0" presId="urn:microsoft.com/office/officeart/2008/layout/VerticalCurvedList"/>
    <dgm:cxn modelId="{959ABEA0-6E67-CF44-850C-00CECF0A85A1}" type="presParOf" srcId="{4C8F7C40-1F62-40F4-8E0C-AFEE72CCFF14}" destId="{8D739C80-A4D5-4DCF-8A76-DFA7EAD00549}" srcOrd="0" destOrd="0" presId="urn:microsoft.com/office/officeart/2008/layout/VerticalCurvedList"/>
    <dgm:cxn modelId="{EC941E52-E39E-DF43-A2D8-02DEAB0D229B}" type="presParOf" srcId="{4C8F7C40-1F62-40F4-8E0C-AFEE72CCFF14}" destId="{F920AEA0-CCB8-4F78-A8F5-ACA430C62FFF}" srcOrd="1" destOrd="0" presId="urn:microsoft.com/office/officeart/2008/layout/VerticalCurvedList"/>
    <dgm:cxn modelId="{3764FE49-836F-DF46-B8F0-6C872F7B28DF}" type="presParOf" srcId="{4C8F7C40-1F62-40F4-8E0C-AFEE72CCFF14}" destId="{002FB1BC-4429-42D7-B16B-88764CD5326C}" srcOrd="2" destOrd="0" presId="urn:microsoft.com/office/officeart/2008/layout/VerticalCurvedList"/>
    <dgm:cxn modelId="{D14BE360-4BFF-5445-A161-C74A0718033E}" type="presParOf" srcId="{4C8F7C40-1F62-40F4-8E0C-AFEE72CCFF14}" destId="{0C3F58A3-E34D-48CD-9A2D-7B5FDE2BF316}" srcOrd="3" destOrd="0" presId="urn:microsoft.com/office/officeart/2008/layout/VerticalCurvedList"/>
    <dgm:cxn modelId="{94D6CCCA-910D-F74E-9577-681DD700647B}" type="presParOf" srcId="{D62A0D69-D522-42E7-99BC-CB5F2482D1C3}" destId="{E1B6BB9E-FAF8-4FB6-96D9-8A337E21A592}" srcOrd="1" destOrd="0" presId="urn:microsoft.com/office/officeart/2008/layout/VerticalCurvedList"/>
    <dgm:cxn modelId="{0CA0D836-1D27-8840-B436-7F7DD889D3EF}" type="presParOf" srcId="{D62A0D69-D522-42E7-99BC-CB5F2482D1C3}" destId="{B42B3526-32A7-40F2-856E-1DB21ED198C4}" srcOrd="2" destOrd="0" presId="urn:microsoft.com/office/officeart/2008/layout/VerticalCurvedList"/>
    <dgm:cxn modelId="{57EBF849-FA2A-ED4D-B9D5-AF8BFDEC0917}" type="presParOf" srcId="{B42B3526-32A7-40F2-856E-1DB21ED198C4}" destId="{DA2A59F7-CD83-4CFF-A1B5-BCB9DAD0E9EB}" srcOrd="0" destOrd="0" presId="urn:microsoft.com/office/officeart/2008/layout/VerticalCurvedList"/>
    <dgm:cxn modelId="{711FAF6D-C8E3-584F-8D1F-BB4BD700D04C}" type="presParOf" srcId="{D62A0D69-D522-42E7-99BC-CB5F2482D1C3}" destId="{B5FCF217-2950-422B-B22D-6BB15492E3A1}" srcOrd="3" destOrd="0" presId="urn:microsoft.com/office/officeart/2008/layout/VerticalCurvedList"/>
    <dgm:cxn modelId="{87A729AC-AB0A-4143-AA8F-71B2CB910172}" type="presParOf" srcId="{D62A0D69-D522-42E7-99BC-CB5F2482D1C3}" destId="{98811E2F-62CB-48BB-8257-4BDB3B8491E3}" srcOrd="4" destOrd="0" presId="urn:microsoft.com/office/officeart/2008/layout/VerticalCurvedList"/>
    <dgm:cxn modelId="{95BA4DA8-79C8-9947-B53C-75C201A11BA1}" type="presParOf" srcId="{98811E2F-62CB-48BB-8257-4BDB3B8491E3}" destId="{5C43A843-0255-4AAA-AD21-90084C1E92C8}" srcOrd="0" destOrd="0" presId="urn:microsoft.com/office/officeart/2008/layout/VerticalCurvedList"/>
    <dgm:cxn modelId="{DF904FF4-1D48-A44D-86CE-26616779D775}" type="presParOf" srcId="{D62A0D69-D522-42E7-99BC-CB5F2482D1C3}" destId="{95B1BE9C-BEA7-4946-9E98-CF40293B6EAE}" srcOrd="5" destOrd="0" presId="urn:microsoft.com/office/officeart/2008/layout/VerticalCurvedList"/>
    <dgm:cxn modelId="{84693EA8-91E9-0D43-BA7A-44238662B644}" type="presParOf" srcId="{D62A0D69-D522-42E7-99BC-CB5F2482D1C3}" destId="{04F52CC2-7661-409E-B76A-316AB001AE09}" srcOrd="6" destOrd="0" presId="urn:microsoft.com/office/officeart/2008/layout/VerticalCurvedList"/>
    <dgm:cxn modelId="{748F2A68-9ACC-874A-994D-95DC7AA7A5F2}" type="presParOf" srcId="{04F52CC2-7661-409E-B76A-316AB001AE09}" destId="{EA37CF63-1582-4B79-925B-50A6C43622C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0AEA0-CCB8-4F78-A8F5-ACA430C62FFF}">
      <dsp:nvSpPr>
        <dsp:cNvPr id="0" name=""/>
        <dsp:cNvSpPr/>
      </dsp:nvSpPr>
      <dsp:spPr>
        <a:xfrm>
          <a:off x="-2205564" y="-396404"/>
          <a:ext cx="2635128" cy="2745434"/>
        </a:xfrm>
        <a:prstGeom prst="blockArc">
          <a:avLst>
            <a:gd name="adj1" fmla="val 18900000"/>
            <a:gd name="adj2" fmla="val 2700000"/>
            <a:gd name="adj3" fmla="val 820"/>
          </a:avLst>
        </a:pr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E1B6BB9E-FAF8-4FB6-96D9-8A337E21A592}">
      <dsp:nvSpPr>
        <dsp:cNvPr id="0" name=""/>
        <dsp:cNvSpPr/>
      </dsp:nvSpPr>
      <dsp:spPr>
        <a:xfrm>
          <a:off x="276130" y="195262"/>
          <a:ext cx="6349234" cy="390525"/>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79" tIns="30480" rIns="30480" bIns="30480" numCol="1" spcCol="1270" anchor="ctr" anchorCtr="0">
          <a:noAutofit/>
        </a:bodyPr>
        <a:lstStyle/>
        <a:p>
          <a:pPr lvl="0" algn="l" defTabSz="533400">
            <a:lnSpc>
              <a:spcPct val="90000"/>
            </a:lnSpc>
            <a:spcBef>
              <a:spcPct val="0"/>
            </a:spcBef>
            <a:spcAft>
              <a:spcPct val="35000"/>
            </a:spcAft>
          </a:pPr>
          <a:r>
            <a:rPr lang="en-ZA" sz="1200" b="1" kern="1200" dirty="0" smtClean="0">
              <a:solidFill>
                <a:schemeClr val="tx1"/>
              </a:solidFill>
            </a:rPr>
            <a:t>Multiple casual partners and impulsive decisions </a:t>
          </a:r>
          <a:r>
            <a:rPr lang="en-ZA" sz="1200" kern="1200" dirty="0" smtClean="0">
              <a:solidFill>
                <a:schemeClr val="tx1"/>
              </a:solidFill>
            </a:rPr>
            <a:t>increase her risk of contracting a STI. </a:t>
          </a:r>
          <a:endParaRPr lang="en-ZA" sz="1200" kern="1200" dirty="0">
            <a:solidFill>
              <a:schemeClr val="tx1"/>
            </a:solidFill>
          </a:endParaRPr>
        </a:p>
      </dsp:txBody>
      <dsp:txXfrm>
        <a:off x="276130" y="195262"/>
        <a:ext cx="6349234" cy="390525"/>
      </dsp:txXfrm>
    </dsp:sp>
    <dsp:sp modelId="{DA2A59F7-CD83-4CFF-A1B5-BCB9DAD0E9EB}">
      <dsp:nvSpPr>
        <dsp:cNvPr id="0" name=""/>
        <dsp:cNvSpPr/>
      </dsp:nvSpPr>
      <dsp:spPr>
        <a:xfrm>
          <a:off x="32052" y="146446"/>
          <a:ext cx="488156" cy="488156"/>
        </a:xfrm>
        <a:prstGeom prst="ellipse">
          <a:avLst/>
        </a:prstGeom>
        <a:solidFill>
          <a:schemeClr val="bg2">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FCF217-2950-422B-B22D-6BB15492E3A1}">
      <dsp:nvSpPr>
        <dsp:cNvPr id="0" name=""/>
        <dsp:cNvSpPr/>
      </dsp:nvSpPr>
      <dsp:spPr>
        <a:xfrm>
          <a:off x="418086" y="781050"/>
          <a:ext cx="6207278" cy="390525"/>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79" tIns="30480" rIns="30480" bIns="30480" numCol="1" spcCol="1270" anchor="ctr" anchorCtr="0">
          <a:noAutofit/>
        </a:bodyPr>
        <a:lstStyle/>
        <a:p>
          <a:pPr lvl="0" algn="l" defTabSz="533400">
            <a:lnSpc>
              <a:spcPct val="90000"/>
            </a:lnSpc>
            <a:spcBef>
              <a:spcPct val="0"/>
            </a:spcBef>
            <a:spcAft>
              <a:spcPct val="35000"/>
            </a:spcAft>
          </a:pPr>
          <a:r>
            <a:rPr lang="en-ZA" sz="1200" b="1" kern="1200" dirty="0" smtClean="0">
              <a:solidFill>
                <a:schemeClr val="tx1"/>
              </a:solidFill>
            </a:rPr>
            <a:t>Partners preferring not to use condoms</a:t>
          </a:r>
          <a:r>
            <a:rPr lang="en-ZA" sz="1200" kern="1200" dirty="0" smtClean="0">
              <a:solidFill>
                <a:schemeClr val="tx1"/>
              </a:solidFill>
            </a:rPr>
            <a:t>. She needs a back up option that does not impede his pleasure. </a:t>
          </a:r>
          <a:endParaRPr lang="en-ZA" sz="1200" kern="1200" dirty="0">
            <a:solidFill>
              <a:schemeClr val="tx1"/>
            </a:solidFill>
          </a:endParaRPr>
        </a:p>
      </dsp:txBody>
      <dsp:txXfrm>
        <a:off x="418086" y="781050"/>
        <a:ext cx="6207278" cy="390525"/>
      </dsp:txXfrm>
    </dsp:sp>
    <dsp:sp modelId="{5C43A843-0255-4AAA-AD21-90084C1E92C8}">
      <dsp:nvSpPr>
        <dsp:cNvPr id="0" name=""/>
        <dsp:cNvSpPr/>
      </dsp:nvSpPr>
      <dsp:spPr>
        <a:xfrm>
          <a:off x="174008" y="732234"/>
          <a:ext cx="488156" cy="488156"/>
        </a:xfrm>
        <a:prstGeom prst="ellipse">
          <a:avLst/>
        </a:prstGeom>
        <a:solidFill>
          <a:schemeClr val="bg2">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5B1BE9C-BEA7-4946-9E98-CF40293B6EAE}">
      <dsp:nvSpPr>
        <dsp:cNvPr id="0" name=""/>
        <dsp:cNvSpPr/>
      </dsp:nvSpPr>
      <dsp:spPr>
        <a:xfrm>
          <a:off x="276130" y="1366837"/>
          <a:ext cx="6349234" cy="390525"/>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79" tIns="30480" rIns="30480" bIns="30480" numCol="1" spcCol="1270" anchor="ctr" anchorCtr="0">
          <a:noAutofit/>
        </a:bodyPr>
        <a:lstStyle/>
        <a:p>
          <a:pPr lvl="0" algn="l" defTabSz="533400">
            <a:lnSpc>
              <a:spcPct val="90000"/>
            </a:lnSpc>
            <a:spcBef>
              <a:spcPct val="0"/>
            </a:spcBef>
            <a:spcAft>
              <a:spcPct val="35000"/>
            </a:spcAft>
          </a:pPr>
          <a:r>
            <a:rPr lang="en-ZA" sz="1200" b="1" kern="1200" dirty="0" smtClean="0">
              <a:solidFill>
                <a:schemeClr val="tx1"/>
              </a:solidFill>
            </a:rPr>
            <a:t>Forgetting to take the pill</a:t>
          </a:r>
          <a:r>
            <a:rPr lang="en-ZA" sz="1200" kern="1200" dirty="0" smtClean="0">
              <a:solidFill>
                <a:schemeClr val="tx1"/>
              </a:solidFill>
            </a:rPr>
            <a:t>/ go to clinic for her injection. </a:t>
          </a:r>
          <a:endParaRPr lang="en-ZA" sz="1200" kern="1200" dirty="0">
            <a:solidFill>
              <a:schemeClr val="tx1"/>
            </a:solidFill>
          </a:endParaRPr>
        </a:p>
      </dsp:txBody>
      <dsp:txXfrm>
        <a:off x="276130" y="1366837"/>
        <a:ext cx="6349234" cy="390525"/>
      </dsp:txXfrm>
    </dsp:sp>
    <dsp:sp modelId="{EA37CF63-1582-4B79-925B-50A6C43622C9}">
      <dsp:nvSpPr>
        <dsp:cNvPr id="0" name=""/>
        <dsp:cNvSpPr/>
      </dsp:nvSpPr>
      <dsp:spPr>
        <a:xfrm>
          <a:off x="32052" y="1318021"/>
          <a:ext cx="488156" cy="488156"/>
        </a:xfrm>
        <a:prstGeom prst="ellipse">
          <a:avLst/>
        </a:prstGeom>
        <a:solidFill>
          <a:schemeClr val="bg2">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0AEA0-CCB8-4F78-A8F5-ACA430C62FFF}">
      <dsp:nvSpPr>
        <dsp:cNvPr id="0" name=""/>
        <dsp:cNvSpPr/>
      </dsp:nvSpPr>
      <dsp:spPr>
        <a:xfrm>
          <a:off x="-2205564" y="-396404"/>
          <a:ext cx="2635128" cy="2745434"/>
        </a:xfrm>
        <a:prstGeom prst="blockArc">
          <a:avLst>
            <a:gd name="adj1" fmla="val 18900000"/>
            <a:gd name="adj2" fmla="val 2700000"/>
            <a:gd name="adj3" fmla="val 820"/>
          </a:avLst>
        </a:pr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E1B6BB9E-FAF8-4FB6-96D9-8A337E21A592}">
      <dsp:nvSpPr>
        <dsp:cNvPr id="0" name=""/>
        <dsp:cNvSpPr/>
      </dsp:nvSpPr>
      <dsp:spPr>
        <a:xfrm>
          <a:off x="276130" y="195262"/>
          <a:ext cx="6349234" cy="390525"/>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79" tIns="30480" rIns="30480" bIns="30480" numCol="1" spcCol="1270" anchor="ctr" anchorCtr="0">
          <a:noAutofit/>
        </a:bodyPr>
        <a:lstStyle/>
        <a:p>
          <a:pPr lvl="0" algn="l" defTabSz="533400">
            <a:lnSpc>
              <a:spcPct val="90000"/>
            </a:lnSpc>
            <a:spcBef>
              <a:spcPct val="0"/>
            </a:spcBef>
            <a:spcAft>
              <a:spcPct val="35000"/>
            </a:spcAft>
          </a:pPr>
          <a:r>
            <a:rPr lang="en-ZA" sz="1200" b="1" kern="1200" dirty="0" smtClean="0">
              <a:solidFill>
                <a:schemeClr val="tx1"/>
              </a:solidFill>
              <a:latin typeface="+mn-lt"/>
            </a:rPr>
            <a:t>Lack of sexual health protection/ prevention knowledge </a:t>
          </a:r>
          <a:r>
            <a:rPr lang="en-ZA" sz="1200" b="0" kern="1200" dirty="0" smtClean="0">
              <a:solidFill>
                <a:schemeClr val="tx1"/>
              </a:solidFill>
              <a:latin typeface="+mn-lt"/>
            </a:rPr>
            <a:t>means she has learnt through experience and she is unprepared for the unexpected encounter. </a:t>
          </a:r>
          <a:endParaRPr lang="en-ZA" sz="1200" b="0" kern="1200" dirty="0">
            <a:solidFill>
              <a:schemeClr val="tx1"/>
            </a:solidFill>
          </a:endParaRPr>
        </a:p>
      </dsp:txBody>
      <dsp:txXfrm>
        <a:off x="276130" y="195262"/>
        <a:ext cx="6349234" cy="390525"/>
      </dsp:txXfrm>
    </dsp:sp>
    <dsp:sp modelId="{DA2A59F7-CD83-4CFF-A1B5-BCB9DAD0E9EB}">
      <dsp:nvSpPr>
        <dsp:cNvPr id="0" name=""/>
        <dsp:cNvSpPr/>
      </dsp:nvSpPr>
      <dsp:spPr>
        <a:xfrm>
          <a:off x="32052" y="146446"/>
          <a:ext cx="488156" cy="488156"/>
        </a:xfrm>
        <a:prstGeom prst="ellipse">
          <a:avLst/>
        </a:prstGeom>
        <a:solidFill>
          <a:srgbClr val="C00069"/>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FCF217-2950-422B-B22D-6BB15492E3A1}">
      <dsp:nvSpPr>
        <dsp:cNvPr id="0" name=""/>
        <dsp:cNvSpPr/>
      </dsp:nvSpPr>
      <dsp:spPr>
        <a:xfrm>
          <a:off x="418086" y="781050"/>
          <a:ext cx="6207278" cy="390525"/>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79" tIns="30480" rIns="30480" bIns="30480" numCol="1" spcCol="1270" anchor="ctr" anchorCtr="0">
          <a:noAutofit/>
        </a:bodyPr>
        <a:lstStyle/>
        <a:p>
          <a:pPr lvl="0" algn="l" defTabSz="533400">
            <a:lnSpc>
              <a:spcPct val="90000"/>
            </a:lnSpc>
            <a:spcBef>
              <a:spcPct val="0"/>
            </a:spcBef>
            <a:spcAft>
              <a:spcPct val="35000"/>
            </a:spcAft>
          </a:pPr>
          <a:r>
            <a:rPr lang="en-ZA" sz="1200" b="1" kern="1200" dirty="0" smtClean="0">
              <a:solidFill>
                <a:schemeClr val="tx1"/>
              </a:solidFill>
            </a:rPr>
            <a:t>Sexual healthcare and clinics are inaccessible </a:t>
          </a:r>
          <a:r>
            <a:rPr lang="en-ZA" sz="1200" kern="1200" dirty="0" smtClean="0">
              <a:solidFill>
                <a:schemeClr val="tx1"/>
              </a:solidFill>
            </a:rPr>
            <a:t>or struggles to find time to make routine visits. </a:t>
          </a:r>
          <a:endParaRPr lang="en-ZA" sz="1200" kern="1200" dirty="0">
            <a:solidFill>
              <a:schemeClr val="tx1"/>
            </a:solidFill>
          </a:endParaRPr>
        </a:p>
      </dsp:txBody>
      <dsp:txXfrm>
        <a:off x="418086" y="781050"/>
        <a:ext cx="6207278" cy="390525"/>
      </dsp:txXfrm>
    </dsp:sp>
    <dsp:sp modelId="{5C43A843-0255-4AAA-AD21-90084C1E92C8}">
      <dsp:nvSpPr>
        <dsp:cNvPr id="0" name=""/>
        <dsp:cNvSpPr/>
      </dsp:nvSpPr>
      <dsp:spPr>
        <a:xfrm>
          <a:off x="174008" y="732234"/>
          <a:ext cx="488156" cy="488156"/>
        </a:xfrm>
        <a:prstGeom prst="ellipse">
          <a:avLst/>
        </a:prstGeom>
        <a:solidFill>
          <a:srgbClr val="C00069"/>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5B1BE9C-BEA7-4946-9E98-CF40293B6EAE}">
      <dsp:nvSpPr>
        <dsp:cNvPr id="0" name=""/>
        <dsp:cNvSpPr/>
      </dsp:nvSpPr>
      <dsp:spPr>
        <a:xfrm>
          <a:off x="276130" y="1366837"/>
          <a:ext cx="6349234" cy="390525"/>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79" tIns="30480" rIns="30480" bIns="30480" numCol="1" spcCol="1270" anchor="ctr" anchorCtr="0">
          <a:noAutofit/>
        </a:bodyPr>
        <a:lstStyle/>
        <a:p>
          <a:pPr lvl="0" algn="l" defTabSz="533400">
            <a:lnSpc>
              <a:spcPct val="90000"/>
            </a:lnSpc>
            <a:spcBef>
              <a:spcPct val="0"/>
            </a:spcBef>
            <a:spcAft>
              <a:spcPct val="35000"/>
            </a:spcAft>
          </a:pPr>
          <a:r>
            <a:rPr lang="en-ZA" sz="1200" b="1" kern="1200" dirty="0" smtClean="0">
              <a:solidFill>
                <a:schemeClr val="tx1"/>
              </a:solidFill>
              <a:latin typeface="+mn-lt"/>
            </a:rPr>
            <a:t>Multiple partners and unprotected sex. </a:t>
          </a:r>
          <a:endParaRPr lang="en-ZA" sz="1200" kern="1200" dirty="0">
            <a:solidFill>
              <a:schemeClr val="tx1"/>
            </a:solidFill>
          </a:endParaRPr>
        </a:p>
      </dsp:txBody>
      <dsp:txXfrm>
        <a:off x="276130" y="1366837"/>
        <a:ext cx="6349234" cy="390525"/>
      </dsp:txXfrm>
    </dsp:sp>
    <dsp:sp modelId="{EA37CF63-1582-4B79-925B-50A6C43622C9}">
      <dsp:nvSpPr>
        <dsp:cNvPr id="0" name=""/>
        <dsp:cNvSpPr/>
      </dsp:nvSpPr>
      <dsp:spPr>
        <a:xfrm>
          <a:off x="32052" y="1318021"/>
          <a:ext cx="488156" cy="488156"/>
        </a:xfrm>
        <a:prstGeom prst="ellipse">
          <a:avLst/>
        </a:prstGeom>
        <a:solidFill>
          <a:srgbClr val="C00069"/>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R. Agarwal</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3E1B07-0459-43E0-AFE9-25F662E779C5}" type="datetimeFigureOut">
              <a:rPr lang="en-US" smtClean="0"/>
              <a:t>7/24/2018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AIDS 2018</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F26CE1-62A1-484D-9AC9-F8C02AB0FC13}" type="slidenum">
              <a:rPr lang="en-US" smtClean="0"/>
              <a:t>‹#›</a:t>
            </a:fld>
            <a:endParaRPr lang="en-US"/>
          </a:p>
        </p:txBody>
      </p:sp>
    </p:spTree>
    <p:extLst>
      <p:ext uri="{BB962C8B-B14F-4D97-AF65-F5344CB8AC3E}">
        <p14:creationId xmlns:p14="http://schemas.microsoft.com/office/powerpoint/2010/main" val="78281099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R. Agarwal</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07AC4-3FC4-4A29-8C30-93172B6E62E6}" type="datetimeFigureOut">
              <a:rPr lang="en-US" smtClean="0"/>
              <a:t>7/24/2018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AIDS 2018</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43EFE-0F76-48F7-AB3B-13C3BAD06CA1}" type="slidenum">
              <a:rPr lang="en-US" smtClean="0"/>
              <a:t>‹#›</a:t>
            </a:fld>
            <a:endParaRPr lang="en-US"/>
          </a:p>
        </p:txBody>
      </p:sp>
    </p:spTree>
    <p:extLst>
      <p:ext uri="{BB962C8B-B14F-4D97-AF65-F5344CB8AC3E}">
        <p14:creationId xmlns:p14="http://schemas.microsoft.com/office/powerpoint/2010/main" val="319615932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R. Agarwal</a:t>
            </a:r>
            <a:endParaRPr lang="en-US"/>
          </a:p>
        </p:txBody>
      </p:sp>
      <p:sp>
        <p:nvSpPr>
          <p:cNvPr id="5" name="Footer Placeholder 4"/>
          <p:cNvSpPr>
            <a:spLocks noGrp="1"/>
          </p:cNvSpPr>
          <p:nvPr>
            <p:ph type="ftr" sz="quarter" idx="11"/>
          </p:nvPr>
        </p:nvSpPr>
        <p:spPr/>
        <p:txBody>
          <a:bodyPr/>
          <a:lstStyle/>
          <a:p>
            <a:r>
              <a:rPr lang="en-US" smtClean="0"/>
              <a:t>AIDS 2018</a:t>
            </a:r>
            <a:endParaRPr lang="en-US"/>
          </a:p>
        </p:txBody>
      </p:sp>
      <p:sp>
        <p:nvSpPr>
          <p:cNvPr id="6" name="Slide Number Placeholder 5"/>
          <p:cNvSpPr>
            <a:spLocks noGrp="1"/>
          </p:cNvSpPr>
          <p:nvPr>
            <p:ph type="sldNum" sz="quarter" idx="12"/>
          </p:nvPr>
        </p:nvSpPr>
        <p:spPr/>
        <p:txBody>
          <a:bodyPr/>
          <a:lstStyle/>
          <a:p>
            <a:fld id="{73543EFE-0F76-48F7-AB3B-13C3BAD06CA1}" type="slidenum">
              <a:rPr lang="en-US" smtClean="0"/>
              <a:t>1</a:t>
            </a:fld>
            <a:endParaRPr lang="en-US"/>
          </a:p>
        </p:txBody>
      </p:sp>
    </p:spTree>
    <p:extLst>
      <p:ext uri="{BB962C8B-B14F-4D97-AF65-F5344CB8AC3E}">
        <p14:creationId xmlns:p14="http://schemas.microsoft.com/office/powerpoint/2010/main" val="1300224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5900C33-90AE-4963-9AD8-3B07939F57E9}"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1722124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R. Agarwal</a:t>
            </a:r>
            <a:endParaRPr lang="en-US"/>
          </a:p>
        </p:txBody>
      </p:sp>
      <p:sp>
        <p:nvSpPr>
          <p:cNvPr id="5" name="Footer Placeholder 4"/>
          <p:cNvSpPr>
            <a:spLocks noGrp="1"/>
          </p:cNvSpPr>
          <p:nvPr>
            <p:ph type="ftr" sz="quarter" idx="11"/>
          </p:nvPr>
        </p:nvSpPr>
        <p:spPr/>
        <p:txBody>
          <a:bodyPr/>
          <a:lstStyle/>
          <a:p>
            <a:r>
              <a:rPr lang="en-US" smtClean="0"/>
              <a:t>AIDS 2018</a:t>
            </a:r>
            <a:endParaRPr lang="en-US"/>
          </a:p>
        </p:txBody>
      </p:sp>
      <p:sp>
        <p:nvSpPr>
          <p:cNvPr id="6" name="Slide Number Placeholder 5"/>
          <p:cNvSpPr>
            <a:spLocks noGrp="1"/>
          </p:cNvSpPr>
          <p:nvPr>
            <p:ph type="sldNum" sz="quarter" idx="12"/>
          </p:nvPr>
        </p:nvSpPr>
        <p:spPr/>
        <p:txBody>
          <a:bodyPr/>
          <a:lstStyle/>
          <a:p>
            <a:fld id="{73543EFE-0F76-48F7-AB3B-13C3BAD06CA1}" type="slidenum">
              <a:rPr lang="en-US" smtClean="0"/>
              <a:t>15</a:t>
            </a:fld>
            <a:endParaRPr lang="en-US"/>
          </a:p>
        </p:txBody>
      </p:sp>
    </p:spTree>
    <p:extLst>
      <p:ext uri="{BB962C8B-B14F-4D97-AF65-F5344CB8AC3E}">
        <p14:creationId xmlns:p14="http://schemas.microsoft.com/office/powerpoint/2010/main" val="258032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43EFE-0F76-48F7-AB3B-13C3BAD06CA1}" type="slidenum">
              <a:rPr lang="en-US" smtClean="0"/>
              <a:t>3</a:t>
            </a:fld>
            <a:endParaRPr lang="en-US"/>
          </a:p>
        </p:txBody>
      </p:sp>
      <p:sp>
        <p:nvSpPr>
          <p:cNvPr id="5" name="Footer Placeholder 4"/>
          <p:cNvSpPr>
            <a:spLocks noGrp="1"/>
          </p:cNvSpPr>
          <p:nvPr>
            <p:ph type="ftr" sz="quarter" idx="11"/>
          </p:nvPr>
        </p:nvSpPr>
        <p:spPr/>
        <p:txBody>
          <a:bodyPr/>
          <a:lstStyle/>
          <a:p>
            <a:r>
              <a:rPr lang="en-US" smtClean="0"/>
              <a:t>AIDS 2018</a:t>
            </a:r>
            <a:endParaRPr lang="en-US"/>
          </a:p>
        </p:txBody>
      </p:sp>
      <p:sp>
        <p:nvSpPr>
          <p:cNvPr id="6" name="Header Placeholder 5"/>
          <p:cNvSpPr>
            <a:spLocks noGrp="1"/>
          </p:cNvSpPr>
          <p:nvPr>
            <p:ph type="hdr" sz="quarter" idx="12"/>
          </p:nvPr>
        </p:nvSpPr>
        <p:spPr/>
        <p:txBody>
          <a:bodyPr/>
          <a:lstStyle/>
          <a:p>
            <a:r>
              <a:rPr lang="en-US" smtClean="0"/>
              <a:t>R. Agarwal</a:t>
            </a:r>
            <a:endParaRPr lang="en-US"/>
          </a:p>
        </p:txBody>
      </p:sp>
    </p:spTree>
    <p:extLst>
      <p:ext uri="{BB962C8B-B14F-4D97-AF65-F5344CB8AC3E}">
        <p14:creationId xmlns:p14="http://schemas.microsoft.com/office/powerpoint/2010/main" val="111600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543EFE-0F76-48F7-AB3B-13C3BAD06CA1}" type="slidenum">
              <a:rPr lang="en-US" smtClean="0"/>
              <a:t>4</a:t>
            </a:fld>
            <a:endParaRPr lang="en-US"/>
          </a:p>
        </p:txBody>
      </p:sp>
      <p:sp>
        <p:nvSpPr>
          <p:cNvPr id="5" name="Footer Placeholder 4"/>
          <p:cNvSpPr>
            <a:spLocks noGrp="1"/>
          </p:cNvSpPr>
          <p:nvPr>
            <p:ph type="ftr" sz="quarter" idx="11"/>
          </p:nvPr>
        </p:nvSpPr>
        <p:spPr/>
        <p:txBody>
          <a:bodyPr/>
          <a:lstStyle/>
          <a:p>
            <a:r>
              <a:rPr lang="en-US" smtClean="0"/>
              <a:t>AIDS 2018</a:t>
            </a:r>
            <a:endParaRPr lang="en-US"/>
          </a:p>
        </p:txBody>
      </p:sp>
      <p:sp>
        <p:nvSpPr>
          <p:cNvPr id="6" name="Header Placeholder 5"/>
          <p:cNvSpPr>
            <a:spLocks noGrp="1"/>
          </p:cNvSpPr>
          <p:nvPr>
            <p:ph type="hdr" sz="quarter" idx="12"/>
          </p:nvPr>
        </p:nvSpPr>
        <p:spPr/>
        <p:txBody>
          <a:bodyPr/>
          <a:lstStyle/>
          <a:p>
            <a:r>
              <a:rPr lang="en-US" smtClean="0"/>
              <a:t>R. Agarwal</a:t>
            </a:r>
            <a:endParaRPr lang="en-US"/>
          </a:p>
        </p:txBody>
      </p:sp>
    </p:spTree>
    <p:extLst>
      <p:ext uri="{BB962C8B-B14F-4D97-AF65-F5344CB8AC3E}">
        <p14:creationId xmlns:p14="http://schemas.microsoft.com/office/powerpoint/2010/main" val="96338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5900C33-90AE-4963-9AD8-3B07939F57E9}" type="slidenum">
              <a:rPr lang="en-GB" smtClean="0"/>
              <a:t>5</a:t>
            </a:fld>
            <a:endParaRPr lang="en-GB"/>
          </a:p>
        </p:txBody>
      </p:sp>
      <p:sp>
        <p:nvSpPr>
          <p:cNvPr id="5" name="Footer Placeholder 4"/>
          <p:cNvSpPr>
            <a:spLocks noGrp="1"/>
          </p:cNvSpPr>
          <p:nvPr>
            <p:ph type="ftr" sz="quarter" idx="11"/>
          </p:nvPr>
        </p:nvSpPr>
        <p:spPr/>
        <p:txBody>
          <a:bodyPr/>
          <a:lstStyle/>
          <a:p>
            <a:r>
              <a:rPr lang="en-US" smtClean="0"/>
              <a:t>AIDS 2018</a:t>
            </a:r>
            <a:endParaRPr lang="en-US"/>
          </a:p>
        </p:txBody>
      </p:sp>
      <p:sp>
        <p:nvSpPr>
          <p:cNvPr id="6" name="Header Placeholder 5"/>
          <p:cNvSpPr>
            <a:spLocks noGrp="1"/>
          </p:cNvSpPr>
          <p:nvPr>
            <p:ph type="hdr" sz="quarter" idx="12"/>
          </p:nvPr>
        </p:nvSpPr>
        <p:spPr/>
        <p:txBody>
          <a:bodyPr/>
          <a:lstStyle/>
          <a:p>
            <a:r>
              <a:rPr lang="en-US" smtClean="0"/>
              <a:t>R. Agarwal</a:t>
            </a:r>
            <a:endParaRPr lang="en-US"/>
          </a:p>
        </p:txBody>
      </p:sp>
    </p:spTree>
    <p:extLst>
      <p:ext uri="{BB962C8B-B14F-4D97-AF65-F5344CB8AC3E}">
        <p14:creationId xmlns:p14="http://schemas.microsoft.com/office/powerpoint/2010/main" val="295138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R. Agarwal</a:t>
            </a:r>
            <a:endParaRPr lang="en-US"/>
          </a:p>
        </p:txBody>
      </p:sp>
      <p:sp>
        <p:nvSpPr>
          <p:cNvPr id="5" name="Footer Placeholder 4"/>
          <p:cNvSpPr>
            <a:spLocks noGrp="1"/>
          </p:cNvSpPr>
          <p:nvPr>
            <p:ph type="ftr" sz="quarter" idx="11"/>
          </p:nvPr>
        </p:nvSpPr>
        <p:spPr/>
        <p:txBody>
          <a:bodyPr/>
          <a:lstStyle/>
          <a:p>
            <a:r>
              <a:rPr lang="en-US" smtClean="0"/>
              <a:t>AIDS 2018</a:t>
            </a:r>
            <a:endParaRPr lang="en-US"/>
          </a:p>
        </p:txBody>
      </p:sp>
      <p:sp>
        <p:nvSpPr>
          <p:cNvPr id="6" name="Slide Number Placeholder 5"/>
          <p:cNvSpPr>
            <a:spLocks noGrp="1"/>
          </p:cNvSpPr>
          <p:nvPr>
            <p:ph type="sldNum" sz="quarter" idx="12"/>
          </p:nvPr>
        </p:nvSpPr>
        <p:spPr/>
        <p:txBody>
          <a:bodyPr/>
          <a:lstStyle/>
          <a:p>
            <a:fld id="{73543EFE-0F76-48F7-AB3B-13C3BAD06CA1}" type="slidenum">
              <a:rPr lang="en-US" smtClean="0"/>
              <a:t>6</a:t>
            </a:fld>
            <a:endParaRPr lang="en-US"/>
          </a:p>
        </p:txBody>
      </p:sp>
    </p:spTree>
    <p:extLst>
      <p:ext uri="{BB962C8B-B14F-4D97-AF65-F5344CB8AC3E}">
        <p14:creationId xmlns:p14="http://schemas.microsoft.com/office/powerpoint/2010/main" val="153593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R. Agarwal</a:t>
            </a:r>
            <a:endParaRPr lang="en-US"/>
          </a:p>
        </p:txBody>
      </p:sp>
      <p:sp>
        <p:nvSpPr>
          <p:cNvPr id="5" name="Footer Placeholder 4"/>
          <p:cNvSpPr>
            <a:spLocks noGrp="1"/>
          </p:cNvSpPr>
          <p:nvPr>
            <p:ph type="ftr" sz="quarter" idx="11"/>
          </p:nvPr>
        </p:nvSpPr>
        <p:spPr/>
        <p:txBody>
          <a:bodyPr/>
          <a:lstStyle/>
          <a:p>
            <a:r>
              <a:rPr lang="en-US" smtClean="0"/>
              <a:t>AIDS 2018</a:t>
            </a:r>
            <a:endParaRPr lang="en-US"/>
          </a:p>
        </p:txBody>
      </p:sp>
      <p:sp>
        <p:nvSpPr>
          <p:cNvPr id="6" name="Slide Number Placeholder 5"/>
          <p:cNvSpPr>
            <a:spLocks noGrp="1"/>
          </p:cNvSpPr>
          <p:nvPr>
            <p:ph type="sldNum" sz="quarter" idx="12"/>
          </p:nvPr>
        </p:nvSpPr>
        <p:spPr/>
        <p:txBody>
          <a:bodyPr/>
          <a:lstStyle/>
          <a:p>
            <a:fld id="{73543EFE-0F76-48F7-AB3B-13C3BAD06CA1}" type="slidenum">
              <a:rPr lang="en-US" smtClean="0"/>
              <a:t>7</a:t>
            </a:fld>
            <a:endParaRPr lang="en-US"/>
          </a:p>
        </p:txBody>
      </p:sp>
    </p:spTree>
    <p:extLst>
      <p:ext uri="{BB962C8B-B14F-4D97-AF65-F5344CB8AC3E}">
        <p14:creationId xmlns:p14="http://schemas.microsoft.com/office/powerpoint/2010/main" val="945024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R. Agarwal</a:t>
            </a:r>
            <a:endParaRPr lang="en-US"/>
          </a:p>
        </p:txBody>
      </p:sp>
      <p:sp>
        <p:nvSpPr>
          <p:cNvPr id="5" name="Footer Placeholder 4"/>
          <p:cNvSpPr>
            <a:spLocks noGrp="1"/>
          </p:cNvSpPr>
          <p:nvPr>
            <p:ph type="ftr" sz="quarter" idx="11"/>
          </p:nvPr>
        </p:nvSpPr>
        <p:spPr/>
        <p:txBody>
          <a:bodyPr/>
          <a:lstStyle/>
          <a:p>
            <a:r>
              <a:rPr lang="en-US" smtClean="0"/>
              <a:t>AIDS 2018</a:t>
            </a:r>
            <a:endParaRPr lang="en-US"/>
          </a:p>
        </p:txBody>
      </p:sp>
      <p:sp>
        <p:nvSpPr>
          <p:cNvPr id="6" name="Slide Number Placeholder 5"/>
          <p:cNvSpPr>
            <a:spLocks noGrp="1"/>
          </p:cNvSpPr>
          <p:nvPr>
            <p:ph type="sldNum" sz="quarter" idx="12"/>
          </p:nvPr>
        </p:nvSpPr>
        <p:spPr/>
        <p:txBody>
          <a:bodyPr/>
          <a:lstStyle/>
          <a:p>
            <a:fld id="{73543EFE-0F76-48F7-AB3B-13C3BAD06CA1}" type="slidenum">
              <a:rPr lang="en-US" smtClean="0"/>
              <a:t>9</a:t>
            </a:fld>
            <a:endParaRPr lang="en-US"/>
          </a:p>
        </p:txBody>
      </p:sp>
    </p:spTree>
    <p:extLst>
      <p:ext uri="{BB962C8B-B14F-4D97-AF65-F5344CB8AC3E}">
        <p14:creationId xmlns:p14="http://schemas.microsoft.com/office/powerpoint/2010/main" val="14264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5900C33-90AE-4963-9AD8-3B07939F57E9}"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12115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Header Placeholder 3"/>
          <p:cNvSpPr>
            <a:spLocks noGrp="1"/>
          </p:cNvSpPr>
          <p:nvPr>
            <p:ph type="hdr" sz="quarter" idx="10"/>
          </p:nvPr>
        </p:nvSpPr>
        <p:spPr/>
        <p:txBody>
          <a:bodyPr/>
          <a:lstStyle/>
          <a:p>
            <a:r>
              <a:rPr lang="en-US" smtClean="0"/>
              <a:t>R. Agarwal</a:t>
            </a:r>
            <a:endParaRPr lang="en-US"/>
          </a:p>
        </p:txBody>
      </p:sp>
      <p:sp>
        <p:nvSpPr>
          <p:cNvPr id="5" name="Footer Placeholder 4"/>
          <p:cNvSpPr>
            <a:spLocks noGrp="1"/>
          </p:cNvSpPr>
          <p:nvPr>
            <p:ph type="ftr" sz="quarter" idx="11"/>
          </p:nvPr>
        </p:nvSpPr>
        <p:spPr/>
        <p:txBody>
          <a:bodyPr/>
          <a:lstStyle/>
          <a:p>
            <a:r>
              <a:rPr lang="en-US" smtClean="0"/>
              <a:t>AIDS 2018</a:t>
            </a:r>
            <a:endParaRPr lang="en-US"/>
          </a:p>
        </p:txBody>
      </p:sp>
      <p:sp>
        <p:nvSpPr>
          <p:cNvPr id="6" name="Slide Number Placeholder 5"/>
          <p:cNvSpPr>
            <a:spLocks noGrp="1"/>
          </p:cNvSpPr>
          <p:nvPr>
            <p:ph type="sldNum" sz="quarter" idx="12"/>
          </p:nvPr>
        </p:nvSpPr>
        <p:spPr/>
        <p:txBody>
          <a:bodyPr/>
          <a:lstStyle/>
          <a:p>
            <a:fld id="{73543EFE-0F76-48F7-AB3B-13C3BAD06CA1}" type="slidenum">
              <a:rPr lang="en-US" smtClean="0"/>
              <a:t>12</a:t>
            </a:fld>
            <a:endParaRPr lang="en-US"/>
          </a:p>
        </p:txBody>
      </p:sp>
    </p:spTree>
    <p:extLst>
      <p:ext uri="{BB962C8B-B14F-4D97-AF65-F5344CB8AC3E}">
        <p14:creationId xmlns:p14="http://schemas.microsoft.com/office/powerpoint/2010/main" val="165324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4400">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304800" y="6416679"/>
            <a:ext cx="2514600" cy="365125"/>
          </a:xfrm>
        </p:spPr>
        <p:txBody>
          <a:bodyPr/>
          <a:lstStyle>
            <a:lvl1pPr>
              <a:defRPr>
                <a:latin typeface="Franklin Gothic Book" panose="020B0503020102020204" pitchFamily="34" charset="0"/>
              </a:defRPr>
            </a:lvl1pPr>
          </a:lstStyle>
          <a:p>
            <a:fld id="{BEAD26D9-F762-462A-A346-802A6B16BB73}" type="datetime1">
              <a:rPr lang="en-US" smtClean="0"/>
              <a:t>7/24/2018</a:t>
            </a:fld>
            <a:endParaRPr lang="en-US"/>
          </a:p>
        </p:txBody>
      </p:sp>
      <p:sp>
        <p:nvSpPr>
          <p:cNvPr id="5" name="Footer Placeholder 4"/>
          <p:cNvSpPr>
            <a:spLocks noGrp="1"/>
          </p:cNvSpPr>
          <p:nvPr>
            <p:ph type="ftr" sz="quarter" idx="11"/>
          </p:nvPr>
        </p:nvSpPr>
        <p:spPr>
          <a:xfrm>
            <a:off x="3028950" y="6416679"/>
            <a:ext cx="3600450" cy="365125"/>
          </a:xfrm>
        </p:spPr>
        <p:txBody>
          <a:bodyPr/>
          <a:lstStyle>
            <a:lvl1pPr>
              <a:defRPr>
                <a:latin typeface="Franklin Gothic Book" panose="020B0503020102020204" pitchFamily="34" charset="0"/>
              </a:defRPr>
            </a:lvl1pPr>
          </a:lstStyle>
          <a:p>
            <a:r>
              <a:rPr lang="en-US" smtClean="0"/>
              <a:t>AIDS 2018</a:t>
            </a:r>
            <a:endParaRPr lang="en-US"/>
          </a:p>
        </p:txBody>
      </p:sp>
      <p:sp>
        <p:nvSpPr>
          <p:cNvPr id="6" name="Slide Number Placeholder 5"/>
          <p:cNvSpPr>
            <a:spLocks noGrp="1"/>
          </p:cNvSpPr>
          <p:nvPr>
            <p:ph type="sldNum" sz="quarter" idx="12"/>
          </p:nvPr>
        </p:nvSpPr>
        <p:spPr>
          <a:xfrm>
            <a:off x="6858000" y="6416679"/>
            <a:ext cx="2057400" cy="365125"/>
          </a:xfrm>
        </p:spPr>
        <p:txBody>
          <a:bodyPr/>
          <a:lstStyle>
            <a:lvl1pPr>
              <a:defRPr sz="900">
                <a:latin typeface="Franklin Gothic Book" panose="020B0503020102020204" pitchFamily="34" charset="0"/>
              </a:defRPr>
            </a:lvl1pPr>
          </a:lstStyle>
          <a:p>
            <a:fld id="{7B2863BB-91EB-4DA4-902F-B86539811037}" type="slidenum">
              <a:rPr lang="en-US" smtClean="0"/>
              <a:t>‹#›</a:t>
            </a:fld>
            <a:endParaRPr lang="en-US"/>
          </a:p>
        </p:txBody>
      </p:sp>
    </p:spTree>
    <p:extLst>
      <p:ext uri="{BB962C8B-B14F-4D97-AF65-F5344CB8AC3E}">
        <p14:creationId xmlns:p14="http://schemas.microsoft.com/office/powerpoint/2010/main" val="34716120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4D251-7B3E-4C71-A20C-D088BD86E08C}" type="datetime1">
              <a:rPr lang="en-US" smtClean="0"/>
              <a:t>7/24/2018</a:t>
            </a:fld>
            <a:endParaRPr lang="en-US"/>
          </a:p>
        </p:txBody>
      </p:sp>
      <p:sp>
        <p:nvSpPr>
          <p:cNvPr id="5" name="Footer Placeholder 4"/>
          <p:cNvSpPr>
            <a:spLocks noGrp="1"/>
          </p:cNvSpPr>
          <p:nvPr>
            <p:ph type="ftr" sz="quarter" idx="11"/>
          </p:nvPr>
        </p:nvSpPr>
        <p:spPr/>
        <p:txBody>
          <a:bodyPr/>
          <a:lstStyle/>
          <a:p>
            <a:r>
              <a:rPr lang="en-US" smtClean="0"/>
              <a:t>AIDS 2018</a:t>
            </a:r>
            <a:endParaRPr lang="en-US"/>
          </a:p>
        </p:txBody>
      </p:sp>
      <p:sp>
        <p:nvSpPr>
          <p:cNvPr id="6" name="Slide Number Placeholder 5"/>
          <p:cNvSpPr>
            <a:spLocks noGrp="1"/>
          </p:cNvSpPr>
          <p:nvPr>
            <p:ph type="sldNum" sz="quarter" idx="12"/>
          </p:nvPr>
        </p:nvSpPr>
        <p:spPr/>
        <p:txBody>
          <a:bodyPr/>
          <a:lstStyle/>
          <a:p>
            <a:fld id="{7B2863BB-91EB-4DA4-902F-B86539811037}" type="slidenum">
              <a:rPr lang="en-US" smtClean="0"/>
              <a:t>‹#›</a:t>
            </a:fld>
            <a:endParaRPr lang="en-US"/>
          </a:p>
        </p:txBody>
      </p:sp>
    </p:spTree>
    <p:extLst>
      <p:ext uri="{BB962C8B-B14F-4D97-AF65-F5344CB8AC3E}">
        <p14:creationId xmlns:p14="http://schemas.microsoft.com/office/powerpoint/2010/main" val="17690893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72F3E-15A0-4084-A1CC-3382C6EAE111}" type="datetime1">
              <a:rPr lang="en-US" smtClean="0"/>
              <a:t>7/24/2018</a:t>
            </a:fld>
            <a:endParaRPr lang="en-US"/>
          </a:p>
        </p:txBody>
      </p:sp>
      <p:sp>
        <p:nvSpPr>
          <p:cNvPr id="5" name="Footer Placeholder 4"/>
          <p:cNvSpPr>
            <a:spLocks noGrp="1"/>
          </p:cNvSpPr>
          <p:nvPr>
            <p:ph type="ftr" sz="quarter" idx="11"/>
          </p:nvPr>
        </p:nvSpPr>
        <p:spPr/>
        <p:txBody>
          <a:bodyPr/>
          <a:lstStyle/>
          <a:p>
            <a:r>
              <a:rPr lang="en-US" smtClean="0"/>
              <a:t>AIDS 2018</a:t>
            </a:r>
            <a:endParaRPr lang="en-US"/>
          </a:p>
        </p:txBody>
      </p:sp>
      <p:sp>
        <p:nvSpPr>
          <p:cNvPr id="6" name="Slide Number Placeholder 5"/>
          <p:cNvSpPr>
            <a:spLocks noGrp="1"/>
          </p:cNvSpPr>
          <p:nvPr>
            <p:ph type="sldNum" sz="quarter" idx="12"/>
          </p:nvPr>
        </p:nvSpPr>
        <p:spPr/>
        <p:txBody>
          <a:bodyPr/>
          <a:lstStyle/>
          <a:p>
            <a:fld id="{7B2863BB-91EB-4DA4-902F-B86539811037}" type="slidenum">
              <a:rPr lang="en-US" smtClean="0"/>
              <a:t>‹#›</a:t>
            </a:fld>
            <a:endParaRPr lang="en-US"/>
          </a:p>
        </p:txBody>
      </p:sp>
    </p:spTree>
    <p:extLst>
      <p:ext uri="{BB962C8B-B14F-4D97-AF65-F5344CB8AC3E}">
        <p14:creationId xmlns:p14="http://schemas.microsoft.com/office/powerpoint/2010/main" val="158447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270000" y="430718"/>
            <a:ext cx="8600156" cy="404119"/>
          </a:xfrm>
          <a:prstGeom prst="rect">
            <a:avLst/>
          </a:prstGeom>
        </p:spPr>
        <p:txBody>
          <a:bodyPr vert="horz" lIns="0" tIns="0" rIns="0" bIns="0" rtlCol="0" anchor="t">
            <a:noAutofit/>
          </a:bodyPr>
          <a:lstStyle/>
          <a:p>
            <a:r>
              <a:rPr lang="en-US"/>
              <a:t>Click to edit Master title style</a:t>
            </a:r>
            <a:endParaRPr lang="en-GB" dirty="0"/>
          </a:p>
        </p:txBody>
      </p:sp>
      <p:sp>
        <p:nvSpPr>
          <p:cNvPr id="9" name="Text Placeholder 2"/>
          <p:cNvSpPr>
            <a:spLocks noGrp="1"/>
          </p:cNvSpPr>
          <p:nvPr>
            <p:ph type="body" sz="quarter" idx="16"/>
          </p:nvPr>
        </p:nvSpPr>
        <p:spPr>
          <a:xfrm>
            <a:off x="267892" y="909636"/>
            <a:ext cx="8607998" cy="396875"/>
          </a:xfrm>
        </p:spPr>
        <p:txBody>
          <a:bodyPr/>
          <a:lstStyle>
            <a:lvl1pPr>
              <a:defRPr sz="1350"/>
            </a:lvl1pPr>
          </a:lstStyle>
          <a:p>
            <a:pPr lvl="0"/>
            <a:r>
              <a:rPr lang="en-US"/>
              <a:t>Click to edit Master text styles</a:t>
            </a:r>
          </a:p>
        </p:txBody>
      </p:sp>
      <p:sp>
        <p:nvSpPr>
          <p:cNvPr id="8" name="Text Placeholder 17"/>
          <p:cNvSpPr>
            <a:spLocks noGrp="1"/>
          </p:cNvSpPr>
          <p:nvPr>
            <p:ph type="body" sz="quarter" idx="15" hasCustomPrompt="1"/>
          </p:nvPr>
        </p:nvSpPr>
        <p:spPr>
          <a:xfrm>
            <a:off x="4572000" y="6393509"/>
            <a:ext cx="3503084" cy="197792"/>
          </a:xfrm>
        </p:spPr>
        <p:txBody>
          <a:bodyPr anchor="ctr">
            <a:noAutofit/>
          </a:bodyPr>
          <a:lstStyle>
            <a:lvl1pPr>
              <a:spcBef>
                <a:spcPts val="450"/>
              </a:spcBef>
              <a:defRPr sz="600">
                <a:solidFill>
                  <a:schemeClr val="tx1"/>
                </a:solidFill>
              </a:defRPr>
            </a:lvl1pPr>
          </a:lstStyle>
          <a:p>
            <a:pPr lvl="0"/>
            <a:r>
              <a:rPr lang="en-US" dirty="0"/>
              <a:t>Click to add footer text</a:t>
            </a:r>
          </a:p>
        </p:txBody>
      </p:sp>
      <p:sp>
        <p:nvSpPr>
          <p:cNvPr id="11"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50361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70000" y="430718"/>
            <a:ext cx="8600156"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dirty="0"/>
          </a:p>
        </p:txBody>
      </p:sp>
      <p:sp>
        <p:nvSpPr>
          <p:cNvPr id="9" name="Text Placeholder 17"/>
          <p:cNvSpPr>
            <a:spLocks noGrp="1"/>
          </p:cNvSpPr>
          <p:nvPr>
            <p:ph type="body" sz="quarter" idx="18" hasCustomPrompt="1"/>
          </p:nvPr>
        </p:nvSpPr>
        <p:spPr>
          <a:xfrm>
            <a:off x="4572000" y="6393509"/>
            <a:ext cx="3503084" cy="197792"/>
          </a:xfrm>
        </p:spPr>
        <p:txBody>
          <a:bodyPr anchor="ctr">
            <a:noAutofit/>
          </a:bodyPr>
          <a:lstStyle>
            <a:lvl1pPr>
              <a:spcBef>
                <a:spcPts val="450"/>
              </a:spcBef>
              <a:defRPr sz="6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42521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84050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052764"/>
            <a:ext cx="6381750" cy="617629"/>
          </a:xfrm>
        </p:spPr>
        <p:txBody>
          <a:bodyPr>
            <a:normAutofit/>
          </a:bodyPr>
          <a:lstStyle>
            <a:lvl1pPr>
              <a:defRPr sz="4000" b="1">
                <a:latin typeface="+mn-lt"/>
              </a:defRPr>
            </a:lvl1pPr>
          </a:lstStyle>
          <a:p>
            <a:r>
              <a:rPr lang="en-US" dirty="0" smtClean="0"/>
              <a:t>TITLE</a:t>
            </a:r>
            <a:endParaRPr lang="en-US" dirty="0"/>
          </a:p>
        </p:txBody>
      </p:sp>
      <p:sp>
        <p:nvSpPr>
          <p:cNvPr id="3" name="Content Placeholder 2"/>
          <p:cNvSpPr>
            <a:spLocks noGrp="1"/>
          </p:cNvSpPr>
          <p:nvPr>
            <p:ph idx="1" hasCustomPrompt="1"/>
          </p:nvPr>
        </p:nvSpPr>
        <p:spPr>
          <a:xfrm>
            <a:off x="628650" y="1736566"/>
            <a:ext cx="7886700" cy="4729163"/>
          </a:xfrm>
        </p:spPr>
        <p:txBody>
          <a:bodyPr>
            <a:normAutofit/>
          </a:bodyPr>
          <a:lstStyle>
            <a:lvl1pPr marL="128588" indent="-128588">
              <a:buFont typeface="Arial" panose="020B0604020202020204" pitchFamily="34" charset="0"/>
              <a:buChar char="•"/>
              <a:defRPr sz="3200">
                <a:latin typeface="+mn-lt"/>
              </a:defRPr>
            </a:lvl1pPr>
            <a:lvl2pPr>
              <a:defRPr sz="2800">
                <a:latin typeface="+mn-lt"/>
              </a:defRPr>
            </a:lvl2pPr>
            <a:lvl3pPr>
              <a:defRPr sz="2000">
                <a:latin typeface="+mn-lt"/>
              </a:defRPr>
            </a:lvl3pPr>
            <a:lvl4pPr>
              <a:defRPr sz="1800">
                <a:latin typeface="+mn-lt"/>
              </a:defRPr>
            </a:lvl4pPr>
            <a:lvl5pPr>
              <a:defRPr sz="1100">
                <a:latin typeface="+mn-lt"/>
              </a:defRPr>
            </a:lvl5pPr>
          </a:lstStyle>
          <a:p>
            <a:pPr lvl="0"/>
            <a:r>
              <a:rPr lang="en-US" dirty="0" smtClean="0"/>
              <a:t>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Perpetua" panose="02020502060401020303" pitchFamily="18" charset="0"/>
              </a:defRPr>
            </a:lvl1pPr>
          </a:lstStyle>
          <a:p>
            <a:fld id="{677CD514-8B53-4FDD-AF17-50E7B303E4BE}" type="datetime1">
              <a:rPr lang="en-US" smtClean="0"/>
              <a:t>7/24/2018</a:t>
            </a:fld>
            <a:endParaRPr lang="en-US"/>
          </a:p>
        </p:txBody>
      </p:sp>
      <p:sp>
        <p:nvSpPr>
          <p:cNvPr id="5" name="Footer Placeholder 4"/>
          <p:cNvSpPr>
            <a:spLocks noGrp="1"/>
          </p:cNvSpPr>
          <p:nvPr>
            <p:ph type="ftr" sz="quarter" idx="11"/>
          </p:nvPr>
        </p:nvSpPr>
        <p:spPr/>
        <p:txBody>
          <a:bodyPr/>
          <a:lstStyle>
            <a:lvl1pPr>
              <a:defRPr>
                <a:latin typeface="Perpetua" panose="02020502060401020303" pitchFamily="18" charset="0"/>
              </a:defRPr>
            </a:lvl1pPr>
          </a:lstStyle>
          <a:p>
            <a:r>
              <a:rPr lang="en-US" smtClean="0"/>
              <a:t>AIDS 2018</a:t>
            </a:r>
            <a:endParaRPr lang="en-US"/>
          </a:p>
        </p:txBody>
      </p:sp>
      <p:sp>
        <p:nvSpPr>
          <p:cNvPr id="6" name="Slide Number Placeholder 5"/>
          <p:cNvSpPr>
            <a:spLocks noGrp="1"/>
          </p:cNvSpPr>
          <p:nvPr>
            <p:ph type="sldNum" sz="quarter" idx="12"/>
          </p:nvPr>
        </p:nvSpPr>
        <p:spPr>
          <a:xfrm>
            <a:off x="8382000" y="6629307"/>
            <a:ext cx="533400" cy="212396"/>
          </a:xfrm>
        </p:spPr>
        <p:txBody>
          <a:bodyPr/>
          <a:lstStyle>
            <a:lvl1pPr>
              <a:defRPr sz="900">
                <a:latin typeface="Perpetua" panose="02020502060401020303" pitchFamily="18" charset="0"/>
              </a:defRPr>
            </a:lvl1pPr>
          </a:lstStyle>
          <a:p>
            <a:fld id="{7B2863BB-91EB-4DA4-902F-B86539811037}" type="slidenum">
              <a:rPr lang="en-US" smtClean="0"/>
              <a:t>‹#›</a:t>
            </a:fld>
            <a:endParaRPr lang="en-US"/>
          </a:p>
        </p:txBody>
      </p:sp>
    </p:spTree>
    <p:extLst>
      <p:ext uri="{BB962C8B-B14F-4D97-AF65-F5344CB8AC3E}">
        <p14:creationId xmlns:p14="http://schemas.microsoft.com/office/powerpoint/2010/main" val="35414603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defRPr sz="5400">
                <a:latin typeface="+mn-l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normAutofit/>
          </a:bodyPr>
          <a:lstStyle>
            <a:lvl1pPr marL="0" indent="0">
              <a:buNone/>
              <a:defRPr sz="4000">
                <a:solidFill>
                  <a:schemeClr val="tx1">
                    <a:tint val="75000"/>
                  </a:schemeClr>
                </a:solidFill>
                <a:latin typeface="+mn-lt"/>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Perpetua" panose="02020502060401020303" pitchFamily="18" charset="0"/>
              </a:defRPr>
            </a:lvl1pPr>
          </a:lstStyle>
          <a:p>
            <a:fld id="{5E3BF7FE-E0DF-47E7-AD84-C23C2D666841}" type="datetime1">
              <a:rPr lang="en-US" smtClean="0"/>
              <a:t>7/24/2018</a:t>
            </a:fld>
            <a:endParaRPr lang="en-US"/>
          </a:p>
        </p:txBody>
      </p:sp>
      <p:sp>
        <p:nvSpPr>
          <p:cNvPr id="5" name="Footer Placeholder 4"/>
          <p:cNvSpPr>
            <a:spLocks noGrp="1"/>
          </p:cNvSpPr>
          <p:nvPr>
            <p:ph type="ftr" sz="quarter" idx="11"/>
          </p:nvPr>
        </p:nvSpPr>
        <p:spPr/>
        <p:txBody>
          <a:bodyPr/>
          <a:lstStyle>
            <a:lvl1pPr>
              <a:defRPr>
                <a:latin typeface="Perpetua" panose="02020502060401020303" pitchFamily="18" charset="0"/>
              </a:defRPr>
            </a:lvl1pPr>
          </a:lstStyle>
          <a:p>
            <a:r>
              <a:rPr lang="en-US" smtClean="0"/>
              <a:t>AIDS 2018</a:t>
            </a:r>
            <a:endParaRPr lang="en-US"/>
          </a:p>
        </p:txBody>
      </p:sp>
      <p:sp>
        <p:nvSpPr>
          <p:cNvPr id="6" name="Slide Number Placeholder 5"/>
          <p:cNvSpPr>
            <a:spLocks noGrp="1"/>
          </p:cNvSpPr>
          <p:nvPr>
            <p:ph type="sldNum" sz="quarter" idx="12"/>
          </p:nvPr>
        </p:nvSpPr>
        <p:spPr/>
        <p:txBody>
          <a:bodyPr/>
          <a:lstStyle>
            <a:lvl1pPr>
              <a:defRPr>
                <a:latin typeface="Perpetua" panose="02020502060401020303" pitchFamily="18" charset="0"/>
              </a:defRPr>
            </a:lvl1pPr>
          </a:lstStyle>
          <a:p>
            <a:fld id="{7B2863BB-91EB-4DA4-902F-B86539811037}" type="slidenum">
              <a:rPr lang="en-US" smtClean="0"/>
              <a:t>‹#›</a:t>
            </a:fld>
            <a:endParaRPr lang="en-US"/>
          </a:p>
        </p:txBody>
      </p:sp>
    </p:spTree>
    <p:extLst>
      <p:ext uri="{BB962C8B-B14F-4D97-AF65-F5344CB8AC3E}">
        <p14:creationId xmlns:p14="http://schemas.microsoft.com/office/powerpoint/2010/main" val="29671002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9"/>
            <a:ext cx="6457950" cy="1325563"/>
          </a:xfrm>
        </p:spPr>
        <p:txBody>
          <a:bodyPr>
            <a:normAutofit/>
          </a:bodyPr>
          <a:lstStyle>
            <a:lvl1pPr>
              <a:defRPr sz="4000">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normAutofit/>
          </a:bodyPr>
          <a:lstStyle>
            <a:lvl1pPr>
              <a:defRPr sz="2800">
                <a:latin typeface="+mn-lt"/>
              </a:defRPr>
            </a:lvl1pPr>
            <a:lvl2pPr>
              <a:defRPr sz="2000">
                <a:latin typeface="+mn-lt"/>
              </a:defRPr>
            </a:lvl2pPr>
            <a:lvl3pPr>
              <a:defRPr sz="1800">
                <a:latin typeface="+mn-lt"/>
              </a:defRPr>
            </a:lvl3pPr>
            <a:lvl4pPr>
              <a:defRPr sz="1400">
                <a:latin typeface="+mn-lt"/>
              </a:defRPr>
            </a:lvl4pPr>
            <a:lvl5pPr>
              <a:defRPr sz="14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800">
                <a:latin typeface="+mn-lt"/>
              </a:defRPr>
            </a:lvl1pPr>
            <a:lvl2pPr>
              <a:defRPr sz="2000">
                <a:latin typeface="+mn-lt"/>
              </a:defRPr>
            </a:lvl2pPr>
            <a:lvl3pPr>
              <a:defRPr sz="1800">
                <a:latin typeface="+mn-lt"/>
              </a:defRPr>
            </a:lvl3pPr>
            <a:lvl4pPr>
              <a:defRPr sz="1400">
                <a:latin typeface="+mn-lt"/>
              </a:defRPr>
            </a:lvl4pPr>
            <a:lvl5pPr>
              <a:defRPr sz="14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atin typeface="Perpetua" panose="02020502060401020303" pitchFamily="18" charset="0"/>
              </a:defRPr>
            </a:lvl1pPr>
          </a:lstStyle>
          <a:p>
            <a:fld id="{822E658D-3F12-4191-8A40-36F496473633}" type="datetime1">
              <a:rPr lang="en-US" smtClean="0"/>
              <a:t>7/24/2018</a:t>
            </a:fld>
            <a:endParaRPr lang="en-US"/>
          </a:p>
        </p:txBody>
      </p:sp>
      <p:sp>
        <p:nvSpPr>
          <p:cNvPr id="6" name="Footer Placeholder 5"/>
          <p:cNvSpPr>
            <a:spLocks noGrp="1"/>
          </p:cNvSpPr>
          <p:nvPr>
            <p:ph type="ftr" sz="quarter" idx="11"/>
          </p:nvPr>
        </p:nvSpPr>
        <p:spPr/>
        <p:txBody>
          <a:bodyPr/>
          <a:lstStyle>
            <a:lvl1pPr>
              <a:defRPr>
                <a:latin typeface="Perpetua" panose="02020502060401020303" pitchFamily="18" charset="0"/>
              </a:defRPr>
            </a:lvl1pPr>
          </a:lstStyle>
          <a:p>
            <a:r>
              <a:rPr lang="en-US" smtClean="0"/>
              <a:t>AIDS 2018</a:t>
            </a:r>
            <a:endParaRPr lang="en-US"/>
          </a:p>
        </p:txBody>
      </p:sp>
      <p:sp>
        <p:nvSpPr>
          <p:cNvPr id="7" name="Slide Number Placeholder 6"/>
          <p:cNvSpPr>
            <a:spLocks noGrp="1"/>
          </p:cNvSpPr>
          <p:nvPr>
            <p:ph type="sldNum" sz="quarter" idx="12"/>
          </p:nvPr>
        </p:nvSpPr>
        <p:spPr/>
        <p:txBody>
          <a:bodyPr/>
          <a:lstStyle>
            <a:lvl1pPr>
              <a:defRPr>
                <a:latin typeface="Perpetua" panose="02020502060401020303" pitchFamily="18" charset="0"/>
              </a:defRPr>
            </a:lvl1pPr>
          </a:lstStyle>
          <a:p>
            <a:fld id="{7B2863BB-91EB-4DA4-902F-B86539811037}" type="slidenum">
              <a:rPr lang="en-US" smtClean="0"/>
              <a:t>‹#›</a:t>
            </a:fld>
            <a:endParaRPr lang="en-US"/>
          </a:p>
        </p:txBody>
      </p:sp>
    </p:spTree>
    <p:extLst>
      <p:ext uri="{BB962C8B-B14F-4D97-AF65-F5344CB8AC3E}">
        <p14:creationId xmlns:p14="http://schemas.microsoft.com/office/powerpoint/2010/main" val="2396566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3" y="365129"/>
            <a:ext cx="6685359" cy="1325563"/>
          </a:xfrm>
        </p:spPr>
        <p:txBody>
          <a:bodyPr>
            <a:normAutofit/>
          </a:bodyPr>
          <a:lstStyle>
            <a:lvl1pPr>
              <a:defRPr sz="4000">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400" b="1">
                <a:latin typeface="+mn-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normAutofit/>
          </a:bodyPr>
          <a:lstStyle>
            <a:lvl1pPr>
              <a:defRPr sz="2400">
                <a:latin typeface="+mn-lt"/>
              </a:defRPr>
            </a:lvl1pPr>
            <a:lvl2pPr>
              <a:defRPr sz="1800">
                <a:latin typeface="+mn-lt"/>
              </a:defRPr>
            </a:lvl2pPr>
            <a:lvl3pPr>
              <a:defRPr sz="1600">
                <a:latin typeface="+mn-lt"/>
              </a:defRPr>
            </a:lvl3pPr>
            <a:lvl4pPr>
              <a:defRPr sz="1200">
                <a:latin typeface="+mn-lt"/>
              </a:defRPr>
            </a:lvl4pPr>
            <a:lvl5pPr>
              <a:defRPr sz="12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2400" b="1">
                <a:latin typeface="+mn-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normAutofit/>
          </a:bodyPr>
          <a:lstStyle>
            <a:lvl1pPr>
              <a:defRPr sz="2400">
                <a:latin typeface="+mn-lt"/>
              </a:defRPr>
            </a:lvl1pPr>
            <a:lvl2pPr>
              <a:defRPr sz="1800">
                <a:latin typeface="+mn-lt"/>
              </a:defRPr>
            </a:lvl2pPr>
            <a:lvl3pPr>
              <a:defRPr sz="1600">
                <a:latin typeface="+mn-lt"/>
              </a:defRPr>
            </a:lvl3pPr>
            <a:lvl4pPr>
              <a:defRPr sz="1200">
                <a:latin typeface="+mn-lt"/>
              </a:defRPr>
            </a:lvl4pPr>
            <a:lvl5pPr>
              <a:defRPr sz="12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Perpetua" panose="02020502060401020303" pitchFamily="18" charset="0"/>
              </a:defRPr>
            </a:lvl1pPr>
          </a:lstStyle>
          <a:p>
            <a:fld id="{5714D9E5-C915-4F2F-9AAC-2C112FD41FB5}" type="datetime1">
              <a:rPr lang="en-US" smtClean="0"/>
              <a:t>7/24/2018</a:t>
            </a:fld>
            <a:endParaRPr lang="en-US"/>
          </a:p>
        </p:txBody>
      </p:sp>
      <p:sp>
        <p:nvSpPr>
          <p:cNvPr id="8" name="Footer Placeholder 7"/>
          <p:cNvSpPr>
            <a:spLocks noGrp="1"/>
          </p:cNvSpPr>
          <p:nvPr>
            <p:ph type="ftr" sz="quarter" idx="11"/>
          </p:nvPr>
        </p:nvSpPr>
        <p:spPr/>
        <p:txBody>
          <a:bodyPr/>
          <a:lstStyle>
            <a:lvl1pPr>
              <a:defRPr>
                <a:latin typeface="Perpetua" panose="02020502060401020303" pitchFamily="18" charset="0"/>
              </a:defRPr>
            </a:lvl1pPr>
          </a:lstStyle>
          <a:p>
            <a:r>
              <a:rPr lang="en-US" smtClean="0"/>
              <a:t>AIDS 2018</a:t>
            </a:r>
            <a:endParaRPr lang="en-US"/>
          </a:p>
        </p:txBody>
      </p:sp>
      <p:sp>
        <p:nvSpPr>
          <p:cNvPr id="9" name="Slide Number Placeholder 8"/>
          <p:cNvSpPr>
            <a:spLocks noGrp="1"/>
          </p:cNvSpPr>
          <p:nvPr>
            <p:ph type="sldNum" sz="quarter" idx="12"/>
          </p:nvPr>
        </p:nvSpPr>
        <p:spPr/>
        <p:txBody>
          <a:bodyPr/>
          <a:lstStyle>
            <a:lvl1pPr>
              <a:defRPr>
                <a:latin typeface="Perpetua" panose="02020502060401020303" pitchFamily="18" charset="0"/>
              </a:defRPr>
            </a:lvl1pPr>
          </a:lstStyle>
          <a:p>
            <a:fld id="{7B2863BB-91EB-4DA4-902F-B86539811037}" type="slidenum">
              <a:rPr lang="en-US" smtClean="0"/>
              <a:t>‹#›</a:t>
            </a:fld>
            <a:endParaRPr lang="en-US"/>
          </a:p>
        </p:txBody>
      </p:sp>
    </p:spTree>
    <p:extLst>
      <p:ext uri="{BB962C8B-B14F-4D97-AF65-F5344CB8AC3E}">
        <p14:creationId xmlns:p14="http://schemas.microsoft.com/office/powerpoint/2010/main" val="9239076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9"/>
            <a:ext cx="6534150" cy="1325563"/>
          </a:xfrm>
        </p:spPr>
        <p:txBody>
          <a:bodyPr>
            <a:normAutofit/>
          </a:bodyPr>
          <a:lstStyle>
            <a:lvl1pPr>
              <a:defRPr sz="4000">
                <a:latin typeface="+mn-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Perpetua" panose="02020502060401020303" pitchFamily="18" charset="0"/>
              </a:defRPr>
            </a:lvl1pPr>
          </a:lstStyle>
          <a:p>
            <a:fld id="{E354ACE8-0ADF-4AB9-A35A-828472D6E642}" type="datetime1">
              <a:rPr lang="en-US" smtClean="0"/>
              <a:t>7/24/2018</a:t>
            </a:fld>
            <a:endParaRPr lang="en-US"/>
          </a:p>
        </p:txBody>
      </p:sp>
      <p:sp>
        <p:nvSpPr>
          <p:cNvPr id="4" name="Footer Placeholder 3"/>
          <p:cNvSpPr>
            <a:spLocks noGrp="1"/>
          </p:cNvSpPr>
          <p:nvPr>
            <p:ph type="ftr" sz="quarter" idx="11"/>
          </p:nvPr>
        </p:nvSpPr>
        <p:spPr/>
        <p:txBody>
          <a:bodyPr/>
          <a:lstStyle>
            <a:lvl1pPr>
              <a:defRPr>
                <a:latin typeface="Perpetua" panose="02020502060401020303" pitchFamily="18" charset="0"/>
              </a:defRPr>
            </a:lvl1pPr>
          </a:lstStyle>
          <a:p>
            <a:r>
              <a:rPr lang="en-US" smtClean="0"/>
              <a:t>AIDS 2018</a:t>
            </a:r>
            <a:endParaRPr lang="en-US"/>
          </a:p>
        </p:txBody>
      </p:sp>
      <p:sp>
        <p:nvSpPr>
          <p:cNvPr id="5" name="Slide Number Placeholder 4"/>
          <p:cNvSpPr>
            <a:spLocks noGrp="1"/>
          </p:cNvSpPr>
          <p:nvPr>
            <p:ph type="sldNum" sz="quarter" idx="12"/>
          </p:nvPr>
        </p:nvSpPr>
        <p:spPr/>
        <p:txBody>
          <a:bodyPr/>
          <a:lstStyle>
            <a:lvl1pPr>
              <a:defRPr>
                <a:latin typeface="Perpetua" panose="02020502060401020303" pitchFamily="18" charset="0"/>
              </a:defRPr>
            </a:lvl1pPr>
          </a:lstStyle>
          <a:p>
            <a:fld id="{7B2863BB-91EB-4DA4-902F-B86539811037}" type="slidenum">
              <a:rPr lang="en-US" smtClean="0"/>
              <a:t>‹#›</a:t>
            </a:fld>
            <a:endParaRPr lang="en-US"/>
          </a:p>
        </p:txBody>
      </p:sp>
    </p:spTree>
    <p:extLst>
      <p:ext uri="{BB962C8B-B14F-4D97-AF65-F5344CB8AC3E}">
        <p14:creationId xmlns:p14="http://schemas.microsoft.com/office/powerpoint/2010/main" val="7049193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Perpetua" panose="02020502060401020303" pitchFamily="18" charset="0"/>
              </a:defRPr>
            </a:lvl1pPr>
          </a:lstStyle>
          <a:p>
            <a:fld id="{0A97EFA3-1973-4A99-A566-13068ABAD870}" type="datetime1">
              <a:rPr lang="en-US" smtClean="0"/>
              <a:t>7/24/2018</a:t>
            </a:fld>
            <a:endParaRPr lang="en-US"/>
          </a:p>
        </p:txBody>
      </p:sp>
      <p:sp>
        <p:nvSpPr>
          <p:cNvPr id="3" name="Footer Placeholder 2"/>
          <p:cNvSpPr>
            <a:spLocks noGrp="1"/>
          </p:cNvSpPr>
          <p:nvPr>
            <p:ph type="ftr" sz="quarter" idx="11"/>
          </p:nvPr>
        </p:nvSpPr>
        <p:spPr/>
        <p:txBody>
          <a:bodyPr/>
          <a:lstStyle>
            <a:lvl1pPr>
              <a:defRPr>
                <a:latin typeface="Perpetua" panose="02020502060401020303" pitchFamily="18" charset="0"/>
              </a:defRPr>
            </a:lvl1pPr>
          </a:lstStyle>
          <a:p>
            <a:r>
              <a:rPr lang="en-US" smtClean="0"/>
              <a:t>AIDS 2018</a:t>
            </a:r>
            <a:endParaRPr lang="en-US"/>
          </a:p>
        </p:txBody>
      </p:sp>
      <p:sp>
        <p:nvSpPr>
          <p:cNvPr id="4" name="Slide Number Placeholder 3"/>
          <p:cNvSpPr>
            <a:spLocks noGrp="1"/>
          </p:cNvSpPr>
          <p:nvPr>
            <p:ph type="sldNum" sz="quarter" idx="12"/>
          </p:nvPr>
        </p:nvSpPr>
        <p:spPr/>
        <p:txBody>
          <a:bodyPr/>
          <a:lstStyle>
            <a:lvl1pPr>
              <a:defRPr>
                <a:latin typeface="Perpetua" panose="02020502060401020303" pitchFamily="18" charset="0"/>
              </a:defRPr>
            </a:lvl1pPr>
          </a:lstStyle>
          <a:p>
            <a:fld id="{7B2863BB-91EB-4DA4-902F-B86539811037}" type="slidenum">
              <a:rPr lang="en-US" smtClean="0"/>
              <a:t>‹#›</a:t>
            </a:fld>
            <a:endParaRPr lang="en-US"/>
          </a:p>
        </p:txBody>
      </p:sp>
    </p:spTree>
    <p:extLst>
      <p:ext uri="{BB962C8B-B14F-4D97-AF65-F5344CB8AC3E}">
        <p14:creationId xmlns:p14="http://schemas.microsoft.com/office/powerpoint/2010/main" val="22731287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Date Placeholder 4"/>
          <p:cNvSpPr>
            <a:spLocks noGrp="1"/>
          </p:cNvSpPr>
          <p:nvPr>
            <p:ph type="dt" sz="half" idx="10"/>
          </p:nvPr>
        </p:nvSpPr>
        <p:spPr/>
        <p:txBody>
          <a:bodyPr/>
          <a:lstStyle/>
          <a:p>
            <a:fld id="{EDE3EB8B-BF75-4E5A-BB5A-746E16D91D85}" type="datetime1">
              <a:rPr lang="en-US" smtClean="0"/>
              <a:t>7/24/2018</a:t>
            </a:fld>
            <a:endParaRPr lang="en-US"/>
          </a:p>
        </p:txBody>
      </p:sp>
      <p:sp>
        <p:nvSpPr>
          <p:cNvPr id="6" name="Footer Placeholder 5"/>
          <p:cNvSpPr>
            <a:spLocks noGrp="1"/>
          </p:cNvSpPr>
          <p:nvPr>
            <p:ph type="ftr" sz="quarter" idx="11"/>
          </p:nvPr>
        </p:nvSpPr>
        <p:spPr/>
        <p:txBody>
          <a:bodyPr/>
          <a:lstStyle/>
          <a:p>
            <a:r>
              <a:rPr lang="en-US" smtClean="0"/>
              <a:t>AIDS 2018</a:t>
            </a:r>
            <a:endParaRPr lang="en-US"/>
          </a:p>
        </p:txBody>
      </p:sp>
      <p:sp>
        <p:nvSpPr>
          <p:cNvPr id="7" name="Slide Number Placeholder 6"/>
          <p:cNvSpPr>
            <a:spLocks noGrp="1"/>
          </p:cNvSpPr>
          <p:nvPr>
            <p:ph type="sldNum" sz="quarter" idx="12"/>
          </p:nvPr>
        </p:nvSpPr>
        <p:spPr/>
        <p:txBody>
          <a:bodyPr/>
          <a:lstStyle/>
          <a:p>
            <a:fld id="{7B2863BB-91EB-4DA4-902F-B86539811037}" type="slidenum">
              <a:rPr lang="en-US" smtClean="0"/>
              <a:t>‹#›</a:t>
            </a:fld>
            <a:endParaRPr lang="en-US"/>
          </a:p>
        </p:txBody>
      </p:sp>
      <p:sp>
        <p:nvSpPr>
          <p:cNvPr id="8" name="TextBox 7"/>
          <p:cNvSpPr txBox="1"/>
          <p:nvPr userDrawn="1"/>
        </p:nvSpPr>
        <p:spPr>
          <a:xfrm>
            <a:off x="228600" y="23042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460085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Date Placeholder 4"/>
          <p:cNvSpPr>
            <a:spLocks noGrp="1"/>
          </p:cNvSpPr>
          <p:nvPr>
            <p:ph type="dt" sz="half" idx="10"/>
          </p:nvPr>
        </p:nvSpPr>
        <p:spPr/>
        <p:txBody>
          <a:bodyPr/>
          <a:lstStyle/>
          <a:p>
            <a:fld id="{C7562EF6-1001-49C5-90AC-FB3E0A492046}" type="datetime1">
              <a:rPr lang="en-US" smtClean="0"/>
              <a:t>7/24/2018</a:t>
            </a:fld>
            <a:endParaRPr lang="en-US"/>
          </a:p>
        </p:txBody>
      </p:sp>
      <p:sp>
        <p:nvSpPr>
          <p:cNvPr id="6" name="Footer Placeholder 5"/>
          <p:cNvSpPr>
            <a:spLocks noGrp="1"/>
          </p:cNvSpPr>
          <p:nvPr>
            <p:ph type="ftr" sz="quarter" idx="11"/>
          </p:nvPr>
        </p:nvSpPr>
        <p:spPr/>
        <p:txBody>
          <a:bodyPr/>
          <a:lstStyle/>
          <a:p>
            <a:r>
              <a:rPr lang="en-US" smtClean="0"/>
              <a:t>AIDS 2018</a:t>
            </a:r>
            <a:endParaRPr lang="en-US"/>
          </a:p>
        </p:txBody>
      </p:sp>
      <p:sp>
        <p:nvSpPr>
          <p:cNvPr id="7" name="Slide Number Placeholder 6"/>
          <p:cNvSpPr>
            <a:spLocks noGrp="1"/>
          </p:cNvSpPr>
          <p:nvPr>
            <p:ph type="sldNum" sz="quarter" idx="12"/>
          </p:nvPr>
        </p:nvSpPr>
        <p:spPr/>
        <p:txBody>
          <a:bodyPr/>
          <a:lstStyle/>
          <a:p>
            <a:fld id="{7B2863BB-91EB-4DA4-902F-B86539811037}" type="slidenum">
              <a:rPr lang="en-US" smtClean="0"/>
              <a:t>‹#›</a:t>
            </a:fld>
            <a:endParaRPr lang="en-US"/>
          </a:p>
        </p:txBody>
      </p:sp>
    </p:spTree>
    <p:extLst>
      <p:ext uri="{BB962C8B-B14F-4D97-AF65-F5344CB8AC3E}">
        <p14:creationId xmlns:p14="http://schemas.microsoft.com/office/powerpoint/2010/main" val="16681421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182058"/>
            <a:ext cx="6534150" cy="68049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999805"/>
            <a:ext cx="7886700" cy="4351338"/>
          </a:xfrm>
          <a:prstGeom prst="rect">
            <a:avLst/>
          </a:prstGeom>
        </p:spPr>
        <p:txBody>
          <a:bodyPr vert="horz" lIns="91440" tIns="45720" rIns="91440" bIns="45720" rtlCol="0">
            <a:normAutofit/>
          </a:bodyPr>
          <a:lstStyle/>
          <a:p>
            <a:pPr lvl="0"/>
            <a:r>
              <a:rPr lang="en-US" dirty="0" smtClean="0"/>
              <a:t>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677525"/>
            <a:ext cx="2057402" cy="175180"/>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70374CC0-25EB-4A6E-AFEB-45A8ABE13372}" type="datetime1">
              <a:rPr lang="en-US" smtClean="0"/>
              <a:t>7/24/2018</a:t>
            </a:fld>
            <a:endParaRPr lang="en-US"/>
          </a:p>
        </p:txBody>
      </p:sp>
      <p:sp>
        <p:nvSpPr>
          <p:cNvPr id="5" name="Footer Placeholder 4"/>
          <p:cNvSpPr>
            <a:spLocks noGrp="1"/>
          </p:cNvSpPr>
          <p:nvPr>
            <p:ph type="ftr" sz="quarter" idx="3"/>
          </p:nvPr>
        </p:nvSpPr>
        <p:spPr>
          <a:xfrm>
            <a:off x="3028949" y="6677525"/>
            <a:ext cx="3086103" cy="176209"/>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US" smtClean="0"/>
              <a:t>AIDS 2018</a:t>
            </a:r>
            <a:endParaRPr lang="en-US"/>
          </a:p>
        </p:txBody>
      </p:sp>
      <p:sp>
        <p:nvSpPr>
          <p:cNvPr id="6" name="Slide Number Placeholder 5"/>
          <p:cNvSpPr>
            <a:spLocks noGrp="1"/>
          </p:cNvSpPr>
          <p:nvPr>
            <p:ph type="sldNum" sz="quarter" idx="4"/>
          </p:nvPr>
        </p:nvSpPr>
        <p:spPr>
          <a:xfrm>
            <a:off x="8356961" y="6677525"/>
            <a:ext cx="457200" cy="174228"/>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7B2863BB-91EB-4DA4-902F-B86539811037}" type="slidenum">
              <a:rPr lang="en-US" smtClean="0"/>
              <a:pPr/>
              <a:t>‹#›</a:t>
            </a:fld>
            <a:endParaRPr lang="en-US"/>
          </a:p>
        </p:txBody>
      </p:sp>
      <p:sp>
        <p:nvSpPr>
          <p:cNvPr id="7" name="Rectangle 6"/>
          <p:cNvSpPr/>
          <p:nvPr/>
        </p:nvSpPr>
        <p:spPr>
          <a:xfrm>
            <a:off x="0" y="0"/>
            <a:ext cx="9144000" cy="152400"/>
          </a:xfrm>
          <a:prstGeom prst="rect">
            <a:avLst/>
          </a:prstGeom>
          <a:solidFill>
            <a:srgbClr val="DF393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0" y="152404"/>
            <a:ext cx="9144000" cy="45719"/>
          </a:xfrm>
          <a:prstGeom prst="rect">
            <a:avLst/>
          </a:prstGeom>
          <a:solidFill>
            <a:srgbClr val="FDD41B"/>
          </a:solidFill>
          <a:ln>
            <a:solidFill>
              <a:srgbClr val="FDD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0548" y="202060"/>
            <a:ext cx="9179104" cy="61644"/>
          </a:xfrm>
          <a:prstGeom prst="rect">
            <a:avLst/>
          </a:prstGeom>
          <a:solidFill>
            <a:schemeClr val="tx1"/>
          </a:solidFill>
          <a:ln>
            <a:solidFill>
              <a:srgbClr val="FDD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371964" y="307659"/>
            <a:ext cx="4658774" cy="952266"/>
            <a:chOff x="4371964" y="307659"/>
            <a:chExt cx="4658774" cy="952266"/>
          </a:xfrm>
        </p:grpSpPr>
        <p:pic>
          <p:nvPicPr>
            <p:cNvPr id="14" name="Picture 13"/>
            <p:cNvPicPr>
              <a:picLocks noChangeAspect="1"/>
            </p:cNvPicPr>
            <p:nvPr userDrawn="1"/>
          </p:nvPicPr>
          <p:blipFill>
            <a:blip r:embed="rId16">
              <a:clrChange>
                <a:clrFrom>
                  <a:srgbClr val="FFFFFF"/>
                </a:clrFrom>
                <a:clrTo>
                  <a:srgbClr val="FFFFFF">
                    <a:alpha val="0"/>
                  </a:srgbClr>
                </a:clrTo>
              </a:clrChange>
            </a:blip>
            <a:stretch>
              <a:fillRect/>
            </a:stretch>
          </p:blipFill>
          <p:spPr>
            <a:xfrm>
              <a:off x="8078472" y="307659"/>
              <a:ext cx="952266" cy="952266"/>
            </a:xfrm>
            <a:prstGeom prst="rect">
              <a:avLst/>
            </a:prstGeom>
          </p:spPr>
        </p:pic>
        <p:pic>
          <p:nvPicPr>
            <p:cNvPr id="19" name="Picture 18"/>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6221073" y="590086"/>
              <a:ext cx="1697108" cy="413498"/>
            </a:xfrm>
            <a:prstGeom prst="rect">
              <a:avLst/>
            </a:prstGeom>
          </p:spPr>
        </p:pic>
        <p:pic>
          <p:nvPicPr>
            <p:cNvPr id="20" name="Picture 19" descr="logo-03.png"/>
            <p:cNvPicPr>
              <a:picLocks noChangeAspect="1"/>
            </p:cNvPicPr>
            <p:nvPr userDrawn="1"/>
          </p:nvPicPr>
          <p:blipFill rotWithShape="1">
            <a:blip r:embed="rId18">
              <a:alphaModFix/>
              <a:extLst>
                <a:ext uri="{28A0092B-C50C-407E-A947-70E740481C1C}">
                  <a14:useLocalDpi xmlns:a14="http://schemas.microsoft.com/office/drawing/2010/main"/>
                </a:ext>
              </a:extLst>
            </a:blip>
            <a:srcRect r="61024" b="8987"/>
            <a:stretch/>
          </p:blipFill>
          <p:spPr>
            <a:xfrm>
              <a:off x="4371964" y="649909"/>
              <a:ext cx="1687438" cy="295275"/>
            </a:xfrm>
            <a:prstGeom prst="rect">
              <a:avLst/>
            </a:prstGeom>
          </p:spPr>
        </p:pic>
      </p:grpSp>
    </p:spTree>
    <p:extLst>
      <p:ext uri="{BB962C8B-B14F-4D97-AF65-F5344CB8AC3E}">
        <p14:creationId xmlns:p14="http://schemas.microsoft.com/office/powerpoint/2010/main" val="268698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dt="0"/>
  <p:txStyles>
    <p:titleStyle>
      <a:lvl1pPr algn="l" defTabSz="51435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36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8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jpeg"/><Relationship Id="rId4" Type="http://schemas.openxmlformats.org/officeDocument/2006/relationships/diagramLayout" Target="../diagrams/layout1.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60"/>
            <a:ext cx="9144000" cy="6492240"/>
          </a:xfrm>
          <a:prstGeom prst="rect">
            <a:avLst/>
          </a:prstGeom>
        </p:spPr>
      </p:pic>
      <p:sp>
        <p:nvSpPr>
          <p:cNvPr id="2" name="Title 1"/>
          <p:cNvSpPr>
            <a:spLocks noGrp="1"/>
          </p:cNvSpPr>
          <p:nvPr>
            <p:ph type="ctrTitle"/>
          </p:nvPr>
        </p:nvSpPr>
        <p:spPr>
          <a:xfrm>
            <a:off x="646289" y="1566082"/>
            <a:ext cx="7772400" cy="2387600"/>
          </a:xfrm>
        </p:spPr>
        <p:txBody>
          <a:bodyPr>
            <a:noAutofit/>
          </a:bodyPr>
          <a:lstStyle/>
          <a:p>
            <a:r>
              <a:rPr lang="en-US" sz="3600" dirty="0"/>
              <a:t>Ethnographic Study for HIV Prevention Reveals a Typology Consisting of Five Distinct Types among South African Adolescents and Young Women</a:t>
            </a:r>
            <a:endParaRPr lang="en-US" sz="2000" b="1" dirty="0"/>
          </a:p>
        </p:txBody>
      </p:sp>
      <p:sp>
        <p:nvSpPr>
          <p:cNvPr id="3" name="Subtitle 2"/>
          <p:cNvSpPr>
            <a:spLocks noGrp="1"/>
          </p:cNvSpPr>
          <p:nvPr>
            <p:ph type="subTitle" idx="1"/>
          </p:nvPr>
        </p:nvSpPr>
        <p:spPr>
          <a:xfrm>
            <a:off x="383822" y="4223330"/>
            <a:ext cx="8297334" cy="2267782"/>
          </a:xfrm>
        </p:spPr>
        <p:txBody>
          <a:bodyPr>
            <a:normAutofit fontScale="32500" lnSpcReduction="20000"/>
          </a:bodyPr>
          <a:lstStyle/>
          <a:p>
            <a:r>
              <a:rPr lang="en-US" sz="7200" b="1" dirty="0" smtClean="0"/>
              <a:t>K. Crowley</a:t>
            </a:r>
            <a:r>
              <a:rPr lang="en-US" sz="7200" b="1" baseline="30000" dirty="0" smtClean="0"/>
              <a:t>1</a:t>
            </a:r>
            <a:r>
              <a:rPr lang="en-US" sz="7200" b="1" dirty="0" smtClean="0"/>
              <a:t>, J. Piper</a:t>
            </a:r>
            <a:r>
              <a:rPr lang="en-US" sz="7200" b="1" baseline="30000" dirty="0" smtClean="0"/>
              <a:t>2</a:t>
            </a:r>
            <a:r>
              <a:rPr lang="en-US" sz="7200" b="1" dirty="0" smtClean="0"/>
              <a:t>, J. Cummins</a:t>
            </a:r>
            <a:r>
              <a:rPr lang="en-US" sz="7200" b="1" baseline="30000" dirty="0" smtClean="0"/>
              <a:t>2</a:t>
            </a:r>
            <a:r>
              <a:rPr lang="en-US" sz="7200" b="1" dirty="0" smtClean="0"/>
              <a:t>, G. Gao, L. Burn</a:t>
            </a:r>
            <a:r>
              <a:rPr lang="en-US" sz="7200" b="1" baseline="30000" dirty="0" smtClean="0"/>
              <a:t>3</a:t>
            </a:r>
            <a:r>
              <a:rPr lang="en-US" sz="7200" b="1" dirty="0" smtClean="0"/>
              <a:t>, </a:t>
            </a:r>
          </a:p>
          <a:p>
            <a:r>
              <a:rPr lang="en-US" sz="7200" b="1" dirty="0" smtClean="0"/>
              <a:t>K</a:t>
            </a:r>
            <a:r>
              <a:rPr lang="en-US" sz="7200" b="1" dirty="0"/>
              <a:t>. </a:t>
            </a:r>
            <a:r>
              <a:rPr lang="en-US" sz="7200" b="1" dirty="0" smtClean="0"/>
              <a:t>Igumbor</a:t>
            </a:r>
            <a:r>
              <a:rPr lang="en-US" sz="7200" b="1" baseline="30000" dirty="0" smtClean="0"/>
              <a:t>3</a:t>
            </a:r>
            <a:r>
              <a:rPr lang="en-US" sz="7200" b="1" dirty="0" smtClean="0"/>
              <a:t>,</a:t>
            </a:r>
            <a:r>
              <a:rPr lang="en-US" sz="7200" b="1" dirty="0"/>
              <a:t> </a:t>
            </a:r>
            <a:r>
              <a:rPr lang="en-US" sz="7200" b="1" u="sng" dirty="0"/>
              <a:t>R. </a:t>
            </a:r>
            <a:r>
              <a:rPr lang="en-US" sz="7200" b="1" u="sng" dirty="0" smtClean="0"/>
              <a:t>Agarwal</a:t>
            </a:r>
            <a:r>
              <a:rPr lang="en-US" sz="7200" b="1" baseline="30000" dirty="0"/>
              <a:t>1</a:t>
            </a:r>
            <a:r>
              <a:rPr lang="en-US" sz="7200" b="1" dirty="0" smtClean="0"/>
              <a:t>, </a:t>
            </a:r>
            <a:r>
              <a:rPr lang="en-US" sz="7200" b="1" dirty="0"/>
              <a:t>F. </a:t>
            </a:r>
            <a:r>
              <a:rPr lang="en-US" sz="7200" b="1" dirty="0" smtClean="0"/>
              <a:t>Veronese</a:t>
            </a:r>
            <a:r>
              <a:rPr lang="en-US" sz="7200" b="1" baseline="30000" dirty="0"/>
              <a:t>2</a:t>
            </a:r>
            <a:endParaRPr lang="en-US" sz="3200" b="1" cap="all" dirty="0" smtClean="0"/>
          </a:p>
          <a:p>
            <a:endParaRPr lang="en-US" sz="5600" b="1" cap="all" dirty="0"/>
          </a:p>
          <a:p>
            <a:pPr>
              <a:lnSpc>
                <a:spcPct val="120000"/>
              </a:lnSpc>
              <a:spcBef>
                <a:spcPts val="0"/>
              </a:spcBef>
            </a:pPr>
            <a:r>
              <a:rPr lang="en-US" sz="5600" b="1" baseline="30000" dirty="0"/>
              <a:t>1</a:t>
            </a:r>
            <a:r>
              <a:rPr lang="en-US" sz="5600" b="1" dirty="0"/>
              <a:t>University of Maryland Robert H. Smith School of Business, Center for </a:t>
            </a:r>
            <a:r>
              <a:rPr lang="en-US" sz="5600" b="1" dirty="0" smtClean="0"/>
              <a:t>Health </a:t>
            </a:r>
            <a:r>
              <a:rPr lang="en-US" sz="5600" b="1" dirty="0"/>
              <a:t>Information and Decision Systems, College Park, United States, </a:t>
            </a:r>
            <a:r>
              <a:rPr lang="en-US" sz="5600" b="1" baseline="30000" dirty="0"/>
              <a:t>2</a:t>
            </a:r>
            <a:r>
              <a:rPr lang="en-US" sz="5600" b="1" dirty="0"/>
              <a:t>National Institute of Allergy and Infectious Diseases, Division of AIDS, Prevention Science Program, Rockville, United States, </a:t>
            </a:r>
            <a:r>
              <a:rPr lang="en-US" sz="5600" b="1" baseline="30000" dirty="0" smtClean="0"/>
              <a:t>3</a:t>
            </a:r>
            <a:r>
              <a:rPr lang="en-US" sz="5600" b="1" dirty="0" smtClean="0"/>
              <a:t>KantarTNS</a:t>
            </a:r>
            <a:r>
              <a:rPr lang="en-US" sz="5600" b="1" dirty="0"/>
              <a:t>, Cape Town, South </a:t>
            </a:r>
            <a:r>
              <a:rPr lang="en-US" sz="5600" b="1" dirty="0" smtClean="0"/>
              <a:t>Africa</a:t>
            </a:r>
            <a:endParaRPr lang="en-US" sz="32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88" y="582613"/>
            <a:ext cx="3048000" cy="1079500"/>
          </a:xfrm>
          <a:prstGeom prst="rect">
            <a:avLst/>
          </a:prstGeom>
        </p:spPr>
      </p:pic>
      <p:grpSp>
        <p:nvGrpSpPr>
          <p:cNvPr id="8" name="Group 7"/>
          <p:cNvGrpSpPr/>
          <p:nvPr/>
        </p:nvGrpSpPr>
        <p:grpSpPr>
          <a:xfrm>
            <a:off x="4371964" y="307659"/>
            <a:ext cx="4658774" cy="952266"/>
            <a:chOff x="4371964" y="307659"/>
            <a:chExt cx="4658774" cy="952266"/>
          </a:xfrm>
        </p:grpSpPr>
        <p:pic>
          <p:nvPicPr>
            <p:cNvPr id="9" name="Picture 8"/>
            <p:cNvPicPr>
              <a:picLocks noChangeAspect="1"/>
            </p:cNvPicPr>
            <p:nvPr userDrawn="1"/>
          </p:nvPicPr>
          <p:blipFill>
            <a:blip r:embed="rId5">
              <a:clrChange>
                <a:clrFrom>
                  <a:srgbClr val="FFFFFF"/>
                </a:clrFrom>
                <a:clrTo>
                  <a:srgbClr val="FFFFFF">
                    <a:alpha val="0"/>
                  </a:srgbClr>
                </a:clrTo>
              </a:clrChange>
            </a:blip>
            <a:stretch>
              <a:fillRect/>
            </a:stretch>
          </p:blipFill>
          <p:spPr>
            <a:xfrm>
              <a:off x="8078472" y="307659"/>
              <a:ext cx="952266" cy="952266"/>
            </a:xfrm>
            <a:prstGeom prst="rect">
              <a:avLst/>
            </a:prstGeom>
          </p:spPr>
        </p:pic>
        <p:pic>
          <p:nvPicPr>
            <p:cNvPr id="10" name="Picture 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221073" y="590086"/>
              <a:ext cx="1697108" cy="413498"/>
            </a:xfrm>
            <a:prstGeom prst="rect">
              <a:avLst/>
            </a:prstGeom>
          </p:spPr>
        </p:pic>
        <p:pic>
          <p:nvPicPr>
            <p:cNvPr id="11" name="Picture 10" descr="logo-03.png"/>
            <p:cNvPicPr>
              <a:picLocks noChangeAspect="1"/>
            </p:cNvPicPr>
            <p:nvPr userDrawn="1"/>
          </p:nvPicPr>
          <p:blipFill rotWithShape="1">
            <a:blip r:embed="rId7">
              <a:alphaModFix/>
              <a:extLst>
                <a:ext uri="{28A0092B-C50C-407E-A947-70E740481C1C}">
                  <a14:useLocalDpi xmlns:a14="http://schemas.microsoft.com/office/drawing/2010/main"/>
                </a:ext>
              </a:extLst>
            </a:blip>
            <a:srcRect r="61024" b="8987"/>
            <a:stretch/>
          </p:blipFill>
          <p:spPr>
            <a:xfrm>
              <a:off x="4371964" y="649909"/>
              <a:ext cx="1687438" cy="295275"/>
            </a:xfrm>
            <a:prstGeom prst="rect">
              <a:avLst/>
            </a:prstGeom>
          </p:spPr>
        </p:pic>
      </p:grpSp>
    </p:spTree>
    <p:extLst>
      <p:ext uri="{BB962C8B-B14F-4D97-AF65-F5344CB8AC3E}">
        <p14:creationId xmlns:p14="http://schemas.microsoft.com/office/powerpoint/2010/main" val="1979995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28584171"/>
              </p:ext>
            </p:extLst>
          </p:nvPr>
        </p:nvGraphicFramePr>
        <p:xfrm>
          <a:off x="628649" y="2418017"/>
          <a:ext cx="7886700" cy="2500476"/>
        </p:xfrm>
        <a:graphic>
          <a:graphicData uri="http://schemas.openxmlformats.org/drawingml/2006/table">
            <a:tbl>
              <a:tblPr firstRow="1" bandRow="1">
                <a:tableStyleId>{21E4AEA4-8DFA-4A89-87EB-49C32662AFE0}</a:tableStyleId>
              </a:tblPr>
              <a:tblGrid>
                <a:gridCol w="1314450">
                  <a:extLst>
                    <a:ext uri="{9D8B030D-6E8A-4147-A177-3AD203B41FA5}">
                      <a16:colId xmlns:a16="http://schemas.microsoft.com/office/drawing/2014/main" val="478107540"/>
                    </a:ext>
                  </a:extLst>
                </a:gridCol>
                <a:gridCol w="1314450">
                  <a:extLst>
                    <a:ext uri="{9D8B030D-6E8A-4147-A177-3AD203B41FA5}">
                      <a16:colId xmlns:a16="http://schemas.microsoft.com/office/drawing/2014/main" val="3327864704"/>
                    </a:ext>
                  </a:extLst>
                </a:gridCol>
                <a:gridCol w="1314450">
                  <a:extLst>
                    <a:ext uri="{9D8B030D-6E8A-4147-A177-3AD203B41FA5}">
                      <a16:colId xmlns:a16="http://schemas.microsoft.com/office/drawing/2014/main" val="1511121161"/>
                    </a:ext>
                  </a:extLst>
                </a:gridCol>
                <a:gridCol w="1314450">
                  <a:extLst>
                    <a:ext uri="{9D8B030D-6E8A-4147-A177-3AD203B41FA5}">
                      <a16:colId xmlns:a16="http://schemas.microsoft.com/office/drawing/2014/main" val="2402007857"/>
                    </a:ext>
                  </a:extLst>
                </a:gridCol>
                <a:gridCol w="1314450">
                  <a:extLst>
                    <a:ext uri="{9D8B030D-6E8A-4147-A177-3AD203B41FA5}">
                      <a16:colId xmlns:a16="http://schemas.microsoft.com/office/drawing/2014/main" val="590879095"/>
                    </a:ext>
                  </a:extLst>
                </a:gridCol>
                <a:gridCol w="1314450">
                  <a:extLst>
                    <a:ext uri="{9D8B030D-6E8A-4147-A177-3AD203B41FA5}">
                      <a16:colId xmlns:a16="http://schemas.microsoft.com/office/drawing/2014/main" val="3062885204"/>
                    </a:ext>
                  </a:extLst>
                </a:gridCol>
              </a:tblGrid>
              <a:tr h="370840">
                <a:tc>
                  <a:txBody>
                    <a:bodyPr/>
                    <a:lstStyle/>
                    <a:p>
                      <a:endParaRPr lang="en-US" dirty="0"/>
                    </a:p>
                  </a:txBody>
                  <a:tcPr/>
                </a:tc>
                <a:tc>
                  <a:txBody>
                    <a:bodyPr/>
                    <a:lstStyle/>
                    <a:p>
                      <a:r>
                        <a:rPr lang="en-US" dirty="0" smtClean="0"/>
                        <a:t>THE GOOD GIRL</a:t>
                      </a:r>
                      <a:endParaRPr lang="en-US" dirty="0"/>
                    </a:p>
                  </a:txBody>
                  <a:tcPr/>
                </a:tc>
                <a:tc>
                  <a:txBody>
                    <a:bodyPr/>
                    <a:lstStyle/>
                    <a:p>
                      <a:r>
                        <a:rPr lang="en-US" dirty="0" smtClean="0"/>
                        <a:t>RESPONSIBLE MOTHER</a:t>
                      </a:r>
                      <a:endParaRPr lang="en-US" dirty="0"/>
                    </a:p>
                  </a:txBody>
                  <a:tcPr/>
                </a:tc>
                <a:tc>
                  <a:txBody>
                    <a:bodyPr/>
                    <a:lstStyle/>
                    <a:p>
                      <a:r>
                        <a:rPr lang="en-US" dirty="0" smtClean="0"/>
                        <a:t>PROTECTION SAVVY</a:t>
                      </a:r>
                      <a:endParaRPr lang="en-US" dirty="0"/>
                    </a:p>
                  </a:txBody>
                  <a:tcPr/>
                </a:tc>
                <a:tc>
                  <a:txBody>
                    <a:bodyPr/>
                    <a:lstStyle/>
                    <a:p>
                      <a:r>
                        <a:rPr lang="en-US" dirty="0" smtClean="0"/>
                        <a:t>LIBERATED </a:t>
                      </a:r>
                    </a:p>
                    <a:p>
                      <a:r>
                        <a:rPr lang="en-US" dirty="0" smtClean="0"/>
                        <a:t>SURVIVALIST</a:t>
                      </a:r>
                      <a:endParaRPr lang="en-US" dirty="0"/>
                    </a:p>
                  </a:txBody>
                  <a:tcPr/>
                </a:tc>
                <a:tc>
                  <a:txBody>
                    <a:bodyPr/>
                    <a:lstStyle/>
                    <a:p>
                      <a:r>
                        <a:rPr lang="en-US" dirty="0" smtClean="0"/>
                        <a:t>GENDER PRISONER</a:t>
                      </a:r>
                      <a:endParaRPr lang="en-US" dirty="0"/>
                    </a:p>
                  </a:txBody>
                  <a:tcPr/>
                </a:tc>
                <a:extLst>
                  <a:ext uri="{0D108BD9-81ED-4DB2-BD59-A6C34878D82A}">
                    <a16:rowId xmlns:a16="http://schemas.microsoft.com/office/drawing/2014/main" val="2090824113"/>
                  </a:ext>
                </a:extLst>
              </a:tr>
              <a:tr h="257100">
                <a:tc gridSpan="6">
                  <a:txBody>
                    <a:bodyPr/>
                    <a:lstStyle/>
                    <a:p>
                      <a:pPr algn="ctr">
                        <a:lnSpc>
                          <a:spcPct val="115000"/>
                        </a:lnSpc>
                        <a:spcAft>
                          <a:spcPts val="0"/>
                        </a:spcAft>
                      </a:pPr>
                      <a:r>
                        <a:rPr lang="en-ZA" sz="1100" b="1" dirty="0" smtClean="0">
                          <a:solidFill>
                            <a:schemeClr val="tx1">
                              <a:lumMod val="50000"/>
                            </a:schemeClr>
                          </a:solidFill>
                          <a:effectLst/>
                          <a:latin typeface="+mn-lt"/>
                          <a:ea typeface="Century Gothic"/>
                          <a:cs typeface="Times New Roman"/>
                        </a:rPr>
                        <a:t>Economic Conditions</a:t>
                      </a:r>
                      <a:endParaRPr lang="en-ZA" sz="1100" b="1" dirty="0">
                        <a:solidFill>
                          <a:schemeClr val="tx1">
                            <a:lumMod val="50000"/>
                          </a:schemeClr>
                        </a:solidFill>
                        <a:effectLst/>
                        <a:latin typeface="+mn-lt"/>
                        <a:ea typeface="Century Gothic"/>
                        <a:cs typeface="Times New Roman"/>
                      </a:endParaRPr>
                    </a:p>
                  </a:txBody>
                  <a:tcPr marL="24632" marR="24632" marT="0" marB="0" anchor="ctr">
                    <a:solidFill>
                      <a:schemeClr val="accent2"/>
                    </a:solidFill>
                  </a:tcP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3008541137"/>
                  </a:ext>
                </a:extLst>
              </a:tr>
              <a:tr h="370840">
                <a:tc>
                  <a:txBody>
                    <a:bodyPr/>
                    <a:lstStyle/>
                    <a:p>
                      <a:pPr>
                        <a:lnSpc>
                          <a:spcPct val="115000"/>
                        </a:lnSpc>
                        <a:spcAft>
                          <a:spcPts val="0"/>
                        </a:spcAft>
                      </a:pPr>
                      <a:r>
                        <a:rPr lang="en-ZA" sz="1100" b="1" dirty="0">
                          <a:solidFill>
                            <a:schemeClr val="tx1">
                              <a:lumMod val="50000"/>
                            </a:schemeClr>
                          </a:solidFill>
                          <a:effectLst/>
                          <a:latin typeface="+mn-lt"/>
                        </a:rPr>
                        <a:t>General Socio-economic status</a:t>
                      </a:r>
                      <a:endParaRPr lang="en-ZA" sz="1100" b="1"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Privileged</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Moderate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Moderate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Privileged</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Survival</a:t>
                      </a: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3572129647"/>
                  </a:ext>
                </a:extLst>
              </a:tr>
              <a:tr h="370840">
                <a:tc>
                  <a:txBody>
                    <a:bodyPr/>
                    <a:lstStyle/>
                    <a:p>
                      <a:pPr>
                        <a:lnSpc>
                          <a:spcPct val="115000"/>
                        </a:lnSpc>
                        <a:spcAft>
                          <a:spcPts val="0"/>
                        </a:spcAft>
                      </a:pPr>
                      <a:r>
                        <a:rPr lang="en-ZA" sz="1100" b="1" dirty="0">
                          <a:solidFill>
                            <a:schemeClr val="tx1">
                              <a:lumMod val="50000"/>
                            </a:schemeClr>
                          </a:solidFill>
                          <a:effectLst/>
                          <a:latin typeface="+mn-lt"/>
                        </a:rPr>
                        <a:t>Economic freedom</a:t>
                      </a:r>
                      <a:endParaRPr lang="en-ZA" sz="1100" b="1"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Nearing</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Somewhat- able to pay for most needs</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Somewhat- </a:t>
                      </a:r>
                      <a:r>
                        <a:rPr lang="en-ZA" sz="1100" dirty="0" smtClean="0">
                          <a:solidFill>
                            <a:schemeClr val="tx1">
                              <a:lumMod val="50000"/>
                            </a:schemeClr>
                          </a:solidFill>
                          <a:effectLst/>
                          <a:latin typeface="+mn-lt"/>
                        </a:rPr>
                        <a:t>able </a:t>
                      </a:r>
                      <a:r>
                        <a:rPr lang="en-ZA" sz="1100" dirty="0">
                          <a:solidFill>
                            <a:schemeClr val="tx1">
                              <a:lumMod val="50000"/>
                            </a:schemeClr>
                          </a:solidFill>
                          <a:effectLst/>
                          <a:latin typeface="+mn-lt"/>
                        </a:rPr>
                        <a:t>to pay for most needs</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Nearing</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No- struggling to survive</a:t>
                      </a: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469698796"/>
                  </a:ext>
                </a:extLst>
              </a:tr>
              <a:tr h="300911">
                <a:tc gridSpan="6">
                  <a:txBody>
                    <a:bodyPr/>
                    <a:lstStyle/>
                    <a:p>
                      <a:pPr algn="ctr">
                        <a:lnSpc>
                          <a:spcPct val="115000"/>
                        </a:lnSpc>
                        <a:spcAft>
                          <a:spcPts val="0"/>
                        </a:spcAft>
                      </a:pPr>
                      <a:r>
                        <a:rPr lang="en-ZA" sz="1100" b="1" dirty="0" smtClean="0">
                          <a:solidFill>
                            <a:schemeClr val="tx1">
                              <a:lumMod val="50000"/>
                            </a:schemeClr>
                          </a:solidFill>
                          <a:effectLst/>
                          <a:latin typeface="+mn-lt"/>
                          <a:ea typeface="Century Gothic"/>
                          <a:cs typeface="Times New Roman"/>
                        </a:rPr>
                        <a:t>Education</a:t>
                      </a:r>
                      <a:endParaRPr lang="en-ZA" sz="1100" b="1" dirty="0">
                        <a:solidFill>
                          <a:schemeClr val="tx1">
                            <a:lumMod val="50000"/>
                          </a:schemeClr>
                        </a:solidFill>
                        <a:effectLst/>
                        <a:latin typeface="+mn-lt"/>
                        <a:ea typeface="Century Gothic"/>
                        <a:cs typeface="Times New Roman"/>
                      </a:endParaRPr>
                    </a:p>
                  </a:txBody>
                  <a:tcPr marL="24632" marR="24632" marT="0" marB="0" anchor="ctr">
                    <a:solidFill>
                      <a:schemeClr val="accent2"/>
                    </a:solidFill>
                  </a:tcP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314036496"/>
                  </a:ext>
                </a:extLst>
              </a:tr>
              <a:tr h="370840">
                <a:tc>
                  <a:txBody>
                    <a:bodyPr/>
                    <a:lstStyle/>
                    <a:p>
                      <a:pPr>
                        <a:lnSpc>
                          <a:spcPct val="115000"/>
                        </a:lnSpc>
                        <a:spcAft>
                          <a:spcPts val="0"/>
                        </a:spcAft>
                      </a:pPr>
                      <a:r>
                        <a:rPr lang="en-ZA" sz="1100" b="1" dirty="0">
                          <a:solidFill>
                            <a:schemeClr val="tx1">
                              <a:lumMod val="50000"/>
                            </a:schemeClr>
                          </a:solidFill>
                          <a:effectLst/>
                          <a:latin typeface="+mn-lt"/>
                        </a:rPr>
                        <a:t>Highest education completed</a:t>
                      </a:r>
                      <a:endParaRPr lang="en-ZA" sz="1100" b="1"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University/ College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College/ Diploma</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University/ College/ Diploma</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University/ College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High School drop-out</a:t>
                      </a: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547523828"/>
                  </a:ext>
                </a:extLst>
              </a:tr>
              <a:tr h="370840">
                <a:tc>
                  <a:txBody>
                    <a:bodyPr/>
                    <a:lstStyle/>
                    <a:p>
                      <a:pPr>
                        <a:lnSpc>
                          <a:spcPct val="115000"/>
                        </a:lnSpc>
                        <a:spcAft>
                          <a:spcPts val="0"/>
                        </a:spcAft>
                      </a:pPr>
                      <a:r>
                        <a:rPr lang="en-ZA" sz="1100" b="1" dirty="0">
                          <a:solidFill>
                            <a:schemeClr val="tx1">
                              <a:lumMod val="50000"/>
                            </a:schemeClr>
                          </a:solidFill>
                          <a:effectLst/>
                          <a:latin typeface="+mn-lt"/>
                        </a:rPr>
                        <a:t>Parent’s education status</a:t>
                      </a:r>
                      <a:endParaRPr lang="en-ZA" sz="1100" b="1"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Tertiary Graduate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High School &amp; Self-taught/-made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High School &amp; Self-taught/-made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Tertiary Graduate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High School drop-out</a:t>
                      </a: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2139390110"/>
                  </a:ext>
                </a:extLst>
              </a:tr>
            </a:tbl>
          </a:graphicData>
        </a:graphic>
      </p:graphicFrame>
      <p:sp>
        <p:nvSpPr>
          <p:cNvPr id="4" name="Footer Placeholder 3"/>
          <p:cNvSpPr>
            <a:spLocks noGrp="1"/>
          </p:cNvSpPr>
          <p:nvPr>
            <p:ph type="ftr" sz="quarter" idx="11"/>
          </p:nvPr>
        </p:nvSpPr>
        <p:spPr/>
        <p:txBody>
          <a:bodyPr/>
          <a:lstStyle/>
          <a:p>
            <a:r>
              <a:rPr lang="en-US" smtClean="0"/>
              <a:t>AIDS 2018</a:t>
            </a:r>
            <a:endParaRPr lang="en-US"/>
          </a:p>
        </p:txBody>
      </p:sp>
      <p:sp>
        <p:nvSpPr>
          <p:cNvPr id="5" name="Slide Number Placeholder 4"/>
          <p:cNvSpPr>
            <a:spLocks noGrp="1"/>
          </p:cNvSpPr>
          <p:nvPr>
            <p:ph type="sldNum" sz="quarter" idx="12"/>
          </p:nvPr>
        </p:nvSpPr>
        <p:spPr/>
        <p:txBody>
          <a:bodyPr/>
          <a:lstStyle/>
          <a:p>
            <a:fld id="{7B2863BB-91EB-4DA4-902F-B86539811037}" type="slidenum">
              <a:rPr lang="en-US" smtClean="0"/>
              <a:t>10</a:t>
            </a:fld>
            <a:endParaRPr lang="en-US"/>
          </a:p>
        </p:txBody>
      </p:sp>
      <p:sp>
        <p:nvSpPr>
          <p:cNvPr id="7" name="Title 1"/>
          <p:cNvSpPr txBox="1">
            <a:spLocks/>
          </p:cNvSpPr>
          <p:nvPr/>
        </p:nvSpPr>
        <p:spPr>
          <a:xfrm>
            <a:off x="628648" y="1402384"/>
            <a:ext cx="7886701" cy="854073"/>
          </a:xfrm>
          <a:prstGeom prst="rect">
            <a:avLst/>
          </a:prstGeom>
        </p:spPr>
        <p:txBody>
          <a:bodyPr vert="horz" lIns="91440" tIns="45720" rIns="91440" bIns="45720" rtlCol="0" anchor="ctr">
            <a:noAutofit/>
          </a:bodyPr>
          <a:lstStyle>
            <a:lvl1pPr algn="l" defTabSz="514350" rtl="0" eaLnBrk="1" latinLnBrk="0" hangingPunct="1">
              <a:lnSpc>
                <a:spcPct val="90000"/>
              </a:lnSpc>
              <a:spcBef>
                <a:spcPct val="0"/>
              </a:spcBef>
              <a:buNone/>
              <a:defRPr sz="4000" b="1" kern="1200">
                <a:solidFill>
                  <a:schemeClr val="tx1"/>
                </a:solidFill>
                <a:latin typeface="+mn-lt"/>
                <a:ea typeface="+mj-ea"/>
                <a:cs typeface="+mj-cs"/>
              </a:defRPr>
            </a:lvl1pPr>
          </a:lstStyle>
          <a:p>
            <a:r>
              <a:rPr lang="en-US" dirty="0" smtClean="0"/>
              <a:t>Distinguishing Characteristics (3)</a:t>
            </a:r>
            <a:endParaRPr lang="en-US" dirty="0"/>
          </a:p>
        </p:txBody>
      </p:sp>
      <p:sp>
        <p:nvSpPr>
          <p:cNvPr id="2" name="Rectangle 1"/>
          <p:cNvSpPr/>
          <p:nvPr/>
        </p:nvSpPr>
        <p:spPr>
          <a:xfrm>
            <a:off x="5708591" y="2213361"/>
            <a:ext cx="2973936" cy="291838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24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3507" y="5359801"/>
            <a:ext cx="3533317" cy="132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noun_project_1061.eps"/>
          <p:cNvSpPr>
            <a:spLocks/>
          </p:cNvSpPr>
          <p:nvPr/>
        </p:nvSpPr>
        <p:spPr bwMode="auto">
          <a:xfrm>
            <a:off x="187090" y="452123"/>
            <a:ext cx="345379" cy="377852"/>
          </a:xfrm>
          <a:custGeom>
            <a:avLst/>
            <a:gdLst>
              <a:gd name="T0" fmla="*/ 69765127 w 3163"/>
              <a:gd name="T1" fmla="*/ 124531 h 3456"/>
              <a:gd name="T2" fmla="*/ 72403032 w 3163"/>
              <a:gd name="T3" fmla="*/ 840140 h 3456"/>
              <a:gd name="T4" fmla="*/ 76592780 w 3163"/>
              <a:gd name="T5" fmla="*/ 2209094 h 3456"/>
              <a:gd name="T6" fmla="*/ 81620371 w 3163"/>
              <a:gd name="T7" fmla="*/ 4449233 h 3456"/>
              <a:gd name="T8" fmla="*/ 86865176 w 3163"/>
              <a:gd name="T9" fmla="*/ 7622646 h 3456"/>
              <a:gd name="T10" fmla="*/ 91737566 w 3163"/>
              <a:gd name="T11" fmla="*/ 11885260 h 3456"/>
              <a:gd name="T12" fmla="*/ 95616734 w 3163"/>
              <a:gd name="T13" fmla="*/ 17361076 h 3456"/>
              <a:gd name="T14" fmla="*/ 97851219 w 3163"/>
              <a:gd name="T15" fmla="*/ 24206024 h 3456"/>
              <a:gd name="T16" fmla="*/ 97944411 w 3163"/>
              <a:gd name="T17" fmla="*/ 30615290 h 3456"/>
              <a:gd name="T18" fmla="*/ 96609956 w 3163"/>
              <a:gd name="T19" fmla="*/ 35188878 h 3456"/>
              <a:gd name="T20" fmla="*/ 94251274 w 3163"/>
              <a:gd name="T21" fmla="*/ 40166925 h 3456"/>
              <a:gd name="T22" fmla="*/ 91147939 w 3163"/>
              <a:gd name="T23" fmla="*/ 46451838 h 3456"/>
              <a:gd name="T24" fmla="*/ 87672014 w 3163"/>
              <a:gd name="T25" fmla="*/ 55070022 h 3456"/>
              <a:gd name="T26" fmla="*/ 84320286 w 3163"/>
              <a:gd name="T27" fmla="*/ 66301938 h 3456"/>
              <a:gd name="T28" fmla="*/ 81930599 w 3163"/>
              <a:gd name="T29" fmla="*/ 77626986 h 3456"/>
              <a:gd name="T30" fmla="*/ 80409937 w 3163"/>
              <a:gd name="T31" fmla="*/ 88018761 h 3456"/>
              <a:gd name="T32" fmla="*/ 79603098 w 3163"/>
              <a:gd name="T33" fmla="*/ 96823742 h 3456"/>
              <a:gd name="T34" fmla="*/ 79230684 w 3163"/>
              <a:gd name="T35" fmla="*/ 103419804 h 3456"/>
              <a:gd name="T36" fmla="*/ 79168674 w 3163"/>
              <a:gd name="T37" fmla="*/ 107028897 h 3456"/>
              <a:gd name="T38" fmla="*/ 71782400 w 3163"/>
              <a:gd name="T39" fmla="*/ 51554239 h 3456"/>
              <a:gd name="T40" fmla="*/ 67406621 w 3163"/>
              <a:gd name="T41" fmla="*/ 54821138 h 3456"/>
              <a:gd name="T42" fmla="*/ 64334116 w 3163"/>
              <a:gd name="T43" fmla="*/ 59332636 h 3456"/>
              <a:gd name="T44" fmla="*/ 62223827 w 3163"/>
              <a:gd name="T45" fmla="*/ 64839497 h 3456"/>
              <a:gd name="T46" fmla="*/ 60734170 w 3163"/>
              <a:gd name="T47" fmla="*/ 70999879 h 3456"/>
              <a:gd name="T48" fmla="*/ 59585922 w 3163"/>
              <a:gd name="T49" fmla="*/ 77502632 h 3456"/>
              <a:gd name="T50" fmla="*/ 58406669 w 3163"/>
              <a:gd name="T51" fmla="*/ 84067474 h 3456"/>
              <a:gd name="T52" fmla="*/ 56948018 w 3163"/>
              <a:gd name="T53" fmla="*/ 90383431 h 3456"/>
              <a:gd name="T54" fmla="*/ 54837729 w 3163"/>
              <a:gd name="T55" fmla="*/ 96108132 h 3456"/>
              <a:gd name="T56" fmla="*/ 51796229 w 3163"/>
              <a:gd name="T57" fmla="*/ 101024090 h 3456"/>
              <a:gd name="T58" fmla="*/ 47451455 w 3163"/>
              <a:gd name="T59" fmla="*/ 104726493 h 3456"/>
              <a:gd name="T60" fmla="*/ 41555014 w 3163"/>
              <a:gd name="T61" fmla="*/ 106966632 h 3456"/>
              <a:gd name="T62" fmla="*/ 14834382 w 3163"/>
              <a:gd name="T63" fmla="*/ 107526667 h 3456"/>
              <a:gd name="T64" fmla="*/ 9341361 w 3163"/>
              <a:gd name="T65" fmla="*/ 106811057 h 3456"/>
              <a:gd name="T66" fmla="*/ 4624173 w 3163"/>
              <a:gd name="T67" fmla="*/ 104633183 h 3456"/>
              <a:gd name="T68" fmla="*/ 1272445 w 3163"/>
              <a:gd name="T69" fmla="*/ 101055135 h 3456"/>
              <a:gd name="T70" fmla="*/ 0 w 3163"/>
              <a:gd name="T71" fmla="*/ 96077088 h 3456"/>
              <a:gd name="T72" fmla="*/ 1303450 w 3163"/>
              <a:gd name="T73" fmla="*/ 91659075 h 3456"/>
              <a:gd name="T74" fmla="*/ 4686183 w 3163"/>
              <a:gd name="T75" fmla="*/ 88112071 h 3456"/>
              <a:gd name="T76" fmla="*/ 9279350 w 3163"/>
              <a:gd name="T77" fmla="*/ 85436428 h 3456"/>
              <a:gd name="T78" fmla="*/ 14306766 w 3163"/>
              <a:gd name="T79" fmla="*/ 83507439 h 3456"/>
              <a:gd name="T80" fmla="*/ 18899933 w 3163"/>
              <a:gd name="T81" fmla="*/ 82231794 h 3456"/>
              <a:gd name="T82" fmla="*/ 22282667 w 3163"/>
              <a:gd name="T83" fmla="*/ 81516185 h 3456"/>
              <a:gd name="T84" fmla="*/ 23586116 w 3163"/>
              <a:gd name="T85" fmla="*/ 81329565 h 3456"/>
              <a:gd name="T86" fmla="*/ 24641349 w 3163"/>
              <a:gd name="T87" fmla="*/ 81734025 h 3456"/>
              <a:gd name="T88" fmla="*/ 27124051 w 3163"/>
              <a:gd name="T89" fmla="*/ 82449635 h 3456"/>
              <a:gd name="T90" fmla="*/ 30134370 w 3163"/>
              <a:gd name="T91" fmla="*/ 82636254 h 3456"/>
              <a:gd name="T92" fmla="*/ 33051497 w 3163"/>
              <a:gd name="T93" fmla="*/ 81765069 h 3456"/>
              <a:gd name="T94" fmla="*/ 36155008 w 3163"/>
              <a:gd name="T95" fmla="*/ 79307090 h 3456"/>
              <a:gd name="T96" fmla="*/ 39599751 w 3163"/>
              <a:gd name="T97" fmla="*/ 74982388 h 3456"/>
              <a:gd name="T98" fmla="*/ 43448090 w 3163"/>
              <a:gd name="T99" fmla="*/ 68324236 h 3456"/>
              <a:gd name="T100" fmla="*/ 47792864 w 3163"/>
              <a:gd name="T101" fmla="*/ 58959221 h 3456"/>
              <a:gd name="T102" fmla="*/ 52137638 w 3163"/>
              <a:gd name="T103" fmla="*/ 48194031 h 3456"/>
              <a:gd name="T104" fmla="*/ 54930745 w 3163"/>
              <a:gd name="T105" fmla="*/ 40695915 h 3456"/>
              <a:gd name="T106" fmla="*/ 57879053 w 3163"/>
              <a:gd name="T107" fmla="*/ 32513058 h 3456"/>
              <a:gd name="T108" fmla="*/ 60827362 w 3163"/>
              <a:gd name="T109" fmla="*/ 24206024 h 3456"/>
              <a:gd name="T110" fmla="*/ 63527277 w 3163"/>
              <a:gd name="T111" fmla="*/ 16365538 h 3456"/>
              <a:gd name="T112" fmla="*/ 65854954 w 3163"/>
              <a:gd name="T113" fmla="*/ 9489546 h 3456"/>
              <a:gd name="T114" fmla="*/ 67685844 w 3163"/>
              <a:gd name="T115" fmla="*/ 4106863 h 3456"/>
              <a:gd name="T116" fmla="*/ 68772081 w 3163"/>
              <a:gd name="T117" fmla="*/ 808919 h 34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63"/>
              <a:gd name="T178" fmla="*/ 0 h 3456"/>
              <a:gd name="T179" fmla="*/ 3163 w 3163"/>
              <a:gd name="T180" fmla="*/ 3456 h 34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63" h="3456">
                <a:moveTo>
                  <a:pt x="2226" y="0"/>
                </a:moveTo>
                <a:lnTo>
                  <a:pt x="2228" y="0"/>
                </a:lnTo>
                <a:lnTo>
                  <a:pt x="2235" y="2"/>
                </a:lnTo>
                <a:lnTo>
                  <a:pt x="2248" y="4"/>
                </a:lnTo>
                <a:lnTo>
                  <a:pt x="2263" y="8"/>
                </a:lnTo>
                <a:lnTo>
                  <a:pt x="2283" y="14"/>
                </a:lnTo>
                <a:lnTo>
                  <a:pt x="2307" y="19"/>
                </a:lnTo>
                <a:lnTo>
                  <a:pt x="2333" y="27"/>
                </a:lnTo>
                <a:lnTo>
                  <a:pt x="2364" y="36"/>
                </a:lnTo>
                <a:lnTo>
                  <a:pt x="2396" y="46"/>
                </a:lnTo>
                <a:lnTo>
                  <a:pt x="2432" y="59"/>
                </a:lnTo>
                <a:lnTo>
                  <a:pt x="2468" y="71"/>
                </a:lnTo>
                <a:lnTo>
                  <a:pt x="2507" y="87"/>
                </a:lnTo>
                <a:lnTo>
                  <a:pt x="2547" y="104"/>
                </a:lnTo>
                <a:lnTo>
                  <a:pt x="2588" y="123"/>
                </a:lnTo>
                <a:lnTo>
                  <a:pt x="2630" y="143"/>
                </a:lnTo>
                <a:lnTo>
                  <a:pt x="2673" y="165"/>
                </a:lnTo>
                <a:lnTo>
                  <a:pt x="2716" y="190"/>
                </a:lnTo>
                <a:lnTo>
                  <a:pt x="2757" y="217"/>
                </a:lnTo>
                <a:lnTo>
                  <a:pt x="2799" y="245"/>
                </a:lnTo>
                <a:lnTo>
                  <a:pt x="2841" y="276"/>
                </a:lnTo>
                <a:lnTo>
                  <a:pt x="2881" y="309"/>
                </a:lnTo>
                <a:lnTo>
                  <a:pt x="2920" y="345"/>
                </a:lnTo>
                <a:lnTo>
                  <a:pt x="2956" y="382"/>
                </a:lnTo>
                <a:lnTo>
                  <a:pt x="2992" y="422"/>
                </a:lnTo>
                <a:lnTo>
                  <a:pt x="3024" y="465"/>
                </a:lnTo>
                <a:lnTo>
                  <a:pt x="3054" y="511"/>
                </a:lnTo>
                <a:lnTo>
                  <a:pt x="3081" y="558"/>
                </a:lnTo>
                <a:lnTo>
                  <a:pt x="3105" y="610"/>
                </a:lnTo>
                <a:lnTo>
                  <a:pt x="3125" y="663"/>
                </a:lnTo>
                <a:lnTo>
                  <a:pt x="3141" y="718"/>
                </a:lnTo>
                <a:lnTo>
                  <a:pt x="3153" y="778"/>
                </a:lnTo>
                <a:lnTo>
                  <a:pt x="3160" y="840"/>
                </a:lnTo>
                <a:lnTo>
                  <a:pt x="3163" y="905"/>
                </a:lnTo>
                <a:lnTo>
                  <a:pt x="3162" y="946"/>
                </a:lnTo>
                <a:lnTo>
                  <a:pt x="3156" y="984"/>
                </a:lnTo>
                <a:lnTo>
                  <a:pt x="3150" y="1021"/>
                </a:lnTo>
                <a:lnTo>
                  <a:pt x="3140" y="1058"/>
                </a:lnTo>
                <a:lnTo>
                  <a:pt x="3128" y="1094"/>
                </a:lnTo>
                <a:lnTo>
                  <a:pt x="3113" y="1131"/>
                </a:lnTo>
                <a:lnTo>
                  <a:pt x="3097" y="1169"/>
                </a:lnTo>
                <a:lnTo>
                  <a:pt x="3079" y="1208"/>
                </a:lnTo>
                <a:lnTo>
                  <a:pt x="3059" y="1248"/>
                </a:lnTo>
                <a:lnTo>
                  <a:pt x="3037" y="1291"/>
                </a:lnTo>
                <a:lnTo>
                  <a:pt x="3014" y="1336"/>
                </a:lnTo>
                <a:lnTo>
                  <a:pt x="2989" y="1386"/>
                </a:lnTo>
                <a:lnTo>
                  <a:pt x="2964" y="1438"/>
                </a:lnTo>
                <a:lnTo>
                  <a:pt x="2937" y="1493"/>
                </a:lnTo>
                <a:lnTo>
                  <a:pt x="2910" y="1555"/>
                </a:lnTo>
                <a:lnTo>
                  <a:pt x="2882" y="1621"/>
                </a:lnTo>
                <a:lnTo>
                  <a:pt x="2854" y="1692"/>
                </a:lnTo>
                <a:lnTo>
                  <a:pt x="2825" y="1770"/>
                </a:lnTo>
                <a:lnTo>
                  <a:pt x="2796" y="1855"/>
                </a:lnTo>
                <a:lnTo>
                  <a:pt x="2768" y="1946"/>
                </a:lnTo>
                <a:lnTo>
                  <a:pt x="2742" y="2038"/>
                </a:lnTo>
                <a:lnTo>
                  <a:pt x="2717" y="2131"/>
                </a:lnTo>
                <a:lnTo>
                  <a:pt x="2695" y="2223"/>
                </a:lnTo>
                <a:lnTo>
                  <a:pt x="2675" y="2314"/>
                </a:lnTo>
                <a:lnTo>
                  <a:pt x="2656" y="2406"/>
                </a:lnTo>
                <a:lnTo>
                  <a:pt x="2640" y="2495"/>
                </a:lnTo>
                <a:lnTo>
                  <a:pt x="2626" y="2582"/>
                </a:lnTo>
                <a:lnTo>
                  <a:pt x="2613" y="2666"/>
                </a:lnTo>
                <a:lnTo>
                  <a:pt x="2601" y="2749"/>
                </a:lnTo>
                <a:lnTo>
                  <a:pt x="2591" y="2829"/>
                </a:lnTo>
                <a:lnTo>
                  <a:pt x="2583" y="2905"/>
                </a:lnTo>
                <a:lnTo>
                  <a:pt x="2575" y="2978"/>
                </a:lnTo>
                <a:lnTo>
                  <a:pt x="2570" y="3048"/>
                </a:lnTo>
                <a:lnTo>
                  <a:pt x="2565" y="3112"/>
                </a:lnTo>
                <a:lnTo>
                  <a:pt x="2561" y="3173"/>
                </a:lnTo>
                <a:lnTo>
                  <a:pt x="2557" y="3229"/>
                </a:lnTo>
                <a:lnTo>
                  <a:pt x="2555" y="3279"/>
                </a:lnTo>
                <a:lnTo>
                  <a:pt x="2553" y="3324"/>
                </a:lnTo>
                <a:lnTo>
                  <a:pt x="2552" y="3363"/>
                </a:lnTo>
                <a:lnTo>
                  <a:pt x="2551" y="3395"/>
                </a:lnTo>
                <a:lnTo>
                  <a:pt x="2551" y="3421"/>
                </a:lnTo>
                <a:lnTo>
                  <a:pt x="2551" y="3440"/>
                </a:lnTo>
                <a:lnTo>
                  <a:pt x="2551" y="3452"/>
                </a:lnTo>
                <a:lnTo>
                  <a:pt x="2551" y="3456"/>
                </a:lnTo>
                <a:lnTo>
                  <a:pt x="2313" y="3456"/>
                </a:lnTo>
                <a:lnTo>
                  <a:pt x="2313" y="1657"/>
                </a:lnTo>
                <a:lnTo>
                  <a:pt x="2273" y="1678"/>
                </a:lnTo>
                <a:lnTo>
                  <a:pt x="2236" y="1703"/>
                </a:lnTo>
                <a:lnTo>
                  <a:pt x="2203" y="1731"/>
                </a:lnTo>
                <a:lnTo>
                  <a:pt x="2172" y="1762"/>
                </a:lnTo>
                <a:lnTo>
                  <a:pt x="2144" y="1794"/>
                </a:lnTo>
                <a:lnTo>
                  <a:pt x="2118" y="1830"/>
                </a:lnTo>
                <a:lnTo>
                  <a:pt x="2095" y="1867"/>
                </a:lnTo>
                <a:lnTo>
                  <a:pt x="2073" y="1907"/>
                </a:lnTo>
                <a:lnTo>
                  <a:pt x="2053" y="1949"/>
                </a:lnTo>
                <a:lnTo>
                  <a:pt x="2035" y="1992"/>
                </a:lnTo>
                <a:lnTo>
                  <a:pt x="2019" y="2037"/>
                </a:lnTo>
                <a:lnTo>
                  <a:pt x="2005" y="2084"/>
                </a:lnTo>
                <a:lnTo>
                  <a:pt x="1991" y="2132"/>
                </a:lnTo>
                <a:lnTo>
                  <a:pt x="1979" y="2180"/>
                </a:lnTo>
                <a:lnTo>
                  <a:pt x="1967" y="2231"/>
                </a:lnTo>
                <a:lnTo>
                  <a:pt x="1957" y="2282"/>
                </a:lnTo>
                <a:lnTo>
                  <a:pt x="1947" y="2333"/>
                </a:lnTo>
                <a:lnTo>
                  <a:pt x="1938" y="2386"/>
                </a:lnTo>
                <a:lnTo>
                  <a:pt x="1928" y="2438"/>
                </a:lnTo>
                <a:lnTo>
                  <a:pt x="1920" y="2491"/>
                </a:lnTo>
                <a:lnTo>
                  <a:pt x="1911" y="2544"/>
                </a:lnTo>
                <a:lnTo>
                  <a:pt x="1901" y="2597"/>
                </a:lnTo>
                <a:lnTo>
                  <a:pt x="1892" y="2650"/>
                </a:lnTo>
                <a:lnTo>
                  <a:pt x="1882" y="2702"/>
                </a:lnTo>
                <a:lnTo>
                  <a:pt x="1872" y="2753"/>
                </a:lnTo>
                <a:lnTo>
                  <a:pt x="1860" y="2805"/>
                </a:lnTo>
                <a:lnTo>
                  <a:pt x="1849" y="2855"/>
                </a:lnTo>
                <a:lnTo>
                  <a:pt x="1835" y="2905"/>
                </a:lnTo>
                <a:lnTo>
                  <a:pt x="1820" y="2953"/>
                </a:lnTo>
                <a:lnTo>
                  <a:pt x="1804" y="3000"/>
                </a:lnTo>
                <a:lnTo>
                  <a:pt x="1786" y="3045"/>
                </a:lnTo>
                <a:lnTo>
                  <a:pt x="1767" y="3089"/>
                </a:lnTo>
                <a:lnTo>
                  <a:pt x="1746" y="3131"/>
                </a:lnTo>
                <a:lnTo>
                  <a:pt x="1722" y="3172"/>
                </a:lnTo>
                <a:lnTo>
                  <a:pt x="1697" y="3211"/>
                </a:lnTo>
                <a:lnTo>
                  <a:pt x="1669" y="3247"/>
                </a:lnTo>
                <a:lnTo>
                  <a:pt x="1638" y="3280"/>
                </a:lnTo>
                <a:lnTo>
                  <a:pt x="1605" y="3311"/>
                </a:lnTo>
                <a:lnTo>
                  <a:pt x="1568" y="3341"/>
                </a:lnTo>
                <a:lnTo>
                  <a:pt x="1529" y="3366"/>
                </a:lnTo>
                <a:lnTo>
                  <a:pt x="1487" y="3389"/>
                </a:lnTo>
                <a:lnTo>
                  <a:pt x="1440" y="3409"/>
                </a:lnTo>
                <a:lnTo>
                  <a:pt x="1391" y="3426"/>
                </a:lnTo>
                <a:lnTo>
                  <a:pt x="1339" y="3438"/>
                </a:lnTo>
                <a:lnTo>
                  <a:pt x="1281" y="3449"/>
                </a:lnTo>
                <a:lnTo>
                  <a:pt x="1221" y="3454"/>
                </a:lnTo>
                <a:lnTo>
                  <a:pt x="1156" y="3456"/>
                </a:lnTo>
                <a:lnTo>
                  <a:pt x="478" y="3456"/>
                </a:lnTo>
                <a:lnTo>
                  <a:pt x="433" y="3455"/>
                </a:lnTo>
                <a:lnTo>
                  <a:pt x="388" y="3450"/>
                </a:lnTo>
                <a:lnTo>
                  <a:pt x="344" y="3442"/>
                </a:lnTo>
                <a:lnTo>
                  <a:pt x="301" y="3433"/>
                </a:lnTo>
                <a:lnTo>
                  <a:pt x="260" y="3419"/>
                </a:lnTo>
                <a:lnTo>
                  <a:pt x="221" y="3404"/>
                </a:lnTo>
                <a:lnTo>
                  <a:pt x="183" y="3385"/>
                </a:lnTo>
                <a:lnTo>
                  <a:pt x="149" y="3363"/>
                </a:lnTo>
                <a:lnTo>
                  <a:pt x="116" y="3339"/>
                </a:lnTo>
                <a:lnTo>
                  <a:pt x="87" y="3310"/>
                </a:lnTo>
                <a:lnTo>
                  <a:pt x="62" y="3281"/>
                </a:lnTo>
                <a:lnTo>
                  <a:pt x="41" y="3248"/>
                </a:lnTo>
                <a:lnTo>
                  <a:pt x="23" y="3212"/>
                </a:lnTo>
                <a:lnTo>
                  <a:pt x="10" y="3174"/>
                </a:lnTo>
                <a:lnTo>
                  <a:pt x="2" y="3132"/>
                </a:lnTo>
                <a:lnTo>
                  <a:pt x="0" y="3088"/>
                </a:lnTo>
                <a:lnTo>
                  <a:pt x="2" y="3050"/>
                </a:lnTo>
                <a:lnTo>
                  <a:pt x="10" y="3013"/>
                </a:lnTo>
                <a:lnTo>
                  <a:pt x="24" y="2978"/>
                </a:lnTo>
                <a:lnTo>
                  <a:pt x="42" y="2946"/>
                </a:lnTo>
                <a:lnTo>
                  <a:pt x="64" y="2915"/>
                </a:lnTo>
                <a:lnTo>
                  <a:pt x="90" y="2885"/>
                </a:lnTo>
                <a:lnTo>
                  <a:pt x="118" y="2858"/>
                </a:lnTo>
                <a:lnTo>
                  <a:pt x="151" y="2832"/>
                </a:lnTo>
                <a:lnTo>
                  <a:pt x="185" y="2809"/>
                </a:lnTo>
                <a:lnTo>
                  <a:pt x="222" y="2786"/>
                </a:lnTo>
                <a:lnTo>
                  <a:pt x="260" y="2765"/>
                </a:lnTo>
                <a:lnTo>
                  <a:pt x="299" y="2746"/>
                </a:lnTo>
                <a:lnTo>
                  <a:pt x="339" y="2728"/>
                </a:lnTo>
                <a:lnTo>
                  <a:pt x="380" y="2712"/>
                </a:lnTo>
                <a:lnTo>
                  <a:pt x="421" y="2697"/>
                </a:lnTo>
                <a:lnTo>
                  <a:pt x="461" y="2684"/>
                </a:lnTo>
                <a:lnTo>
                  <a:pt x="500" y="2672"/>
                </a:lnTo>
                <a:lnTo>
                  <a:pt x="539" y="2661"/>
                </a:lnTo>
                <a:lnTo>
                  <a:pt x="575" y="2652"/>
                </a:lnTo>
                <a:lnTo>
                  <a:pt x="609" y="2643"/>
                </a:lnTo>
                <a:lnTo>
                  <a:pt x="642" y="2636"/>
                </a:lnTo>
                <a:lnTo>
                  <a:pt x="671" y="2630"/>
                </a:lnTo>
                <a:lnTo>
                  <a:pt x="696" y="2624"/>
                </a:lnTo>
                <a:lnTo>
                  <a:pt x="718" y="2620"/>
                </a:lnTo>
                <a:lnTo>
                  <a:pt x="736" y="2617"/>
                </a:lnTo>
                <a:lnTo>
                  <a:pt x="750" y="2615"/>
                </a:lnTo>
                <a:lnTo>
                  <a:pt x="758" y="2614"/>
                </a:lnTo>
                <a:lnTo>
                  <a:pt x="760" y="2614"/>
                </a:lnTo>
                <a:lnTo>
                  <a:pt x="763" y="2615"/>
                </a:lnTo>
                <a:lnTo>
                  <a:pt x="769" y="2617"/>
                </a:lnTo>
                <a:lnTo>
                  <a:pt x="780" y="2621"/>
                </a:lnTo>
                <a:lnTo>
                  <a:pt x="794" y="2627"/>
                </a:lnTo>
                <a:lnTo>
                  <a:pt x="811" y="2633"/>
                </a:lnTo>
                <a:lnTo>
                  <a:pt x="830" y="2638"/>
                </a:lnTo>
                <a:lnTo>
                  <a:pt x="851" y="2644"/>
                </a:lnTo>
                <a:lnTo>
                  <a:pt x="874" y="2650"/>
                </a:lnTo>
                <a:lnTo>
                  <a:pt x="898" y="2654"/>
                </a:lnTo>
                <a:lnTo>
                  <a:pt x="923" y="2656"/>
                </a:lnTo>
                <a:lnTo>
                  <a:pt x="948" y="2657"/>
                </a:lnTo>
                <a:lnTo>
                  <a:pt x="971" y="2656"/>
                </a:lnTo>
                <a:lnTo>
                  <a:pt x="995" y="2653"/>
                </a:lnTo>
                <a:lnTo>
                  <a:pt x="1018" y="2646"/>
                </a:lnTo>
                <a:lnTo>
                  <a:pt x="1042" y="2638"/>
                </a:lnTo>
                <a:lnTo>
                  <a:pt x="1065" y="2628"/>
                </a:lnTo>
                <a:lnTo>
                  <a:pt x="1090" y="2613"/>
                </a:lnTo>
                <a:lnTo>
                  <a:pt x="1114" y="2595"/>
                </a:lnTo>
                <a:lnTo>
                  <a:pt x="1140" y="2574"/>
                </a:lnTo>
                <a:lnTo>
                  <a:pt x="1165" y="2549"/>
                </a:lnTo>
                <a:lnTo>
                  <a:pt x="1192" y="2521"/>
                </a:lnTo>
                <a:lnTo>
                  <a:pt x="1220" y="2488"/>
                </a:lnTo>
                <a:lnTo>
                  <a:pt x="1247" y="2452"/>
                </a:lnTo>
                <a:lnTo>
                  <a:pt x="1276" y="2410"/>
                </a:lnTo>
                <a:lnTo>
                  <a:pt x="1305" y="2364"/>
                </a:lnTo>
                <a:lnTo>
                  <a:pt x="1336" y="2313"/>
                </a:lnTo>
                <a:lnTo>
                  <a:pt x="1367" y="2257"/>
                </a:lnTo>
                <a:lnTo>
                  <a:pt x="1400" y="2196"/>
                </a:lnTo>
                <a:lnTo>
                  <a:pt x="1433" y="2129"/>
                </a:lnTo>
                <a:lnTo>
                  <a:pt x="1468" y="2057"/>
                </a:lnTo>
                <a:lnTo>
                  <a:pt x="1503" y="1979"/>
                </a:lnTo>
                <a:lnTo>
                  <a:pt x="1540" y="1895"/>
                </a:lnTo>
                <a:lnTo>
                  <a:pt x="1579" y="1804"/>
                </a:lnTo>
                <a:lnTo>
                  <a:pt x="1618" y="1708"/>
                </a:lnTo>
                <a:lnTo>
                  <a:pt x="1659" y="1604"/>
                </a:lnTo>
                <a:lnTo>
                  <a:pt x="1680" y="1549"/>
                </a:lnTo>
                <a:lnTo>
                  <a:pt x="1702" y="1491"/>
                </a:lnTo>
                <a:lnTo>
                  <a:pt x="1724" y="1432"/>
                </a:lnTo>
                <a:lnTo>
                  <a:pt x="1747" y="1371"/>
                </a:lnTo>
                <a:lnTo>
                  <a:pt x="1770" y="1308"/>
                </a:lnTo>
                <a:lnTo>
                  <a:pt x="1794" y="1243"/>
                </a:lnTo>
                <a:lnTo>
                  <a:pt x="1817" y="1178"/>
                </a:lnTo>
                <a:lnTo>
                  <a:pt x="1841" y="1111"/>
                </a:lnTo>
                <a:lnTo>
                  <a:pt x="1865" y="1045"/>
                </a:lnTo>
                <a:lnTo>
                  <a:pt x="1890" y="978"/>
                </a:lnTo>
                <a:lnTo>
                  <a:pt x="1913" y="911"/>
                </a:lnTo>
                <a:lnTo>
                  <a:pt x="1936" y="844"/>
                </a:lnTo>
                <a:lnTo>
                  <a:pt x="1960" y="778"/>
                </a:lnTo>
                <a:lnTo>
                  <a:pt x="1982" y="713"/>
                </a:lnTo>
                <a:lnTo>
                  <a:pt x="2004" y="649"/>
                </a:lnTo>
                <a:lnTo>
                  <a:pt x="2026" y="588"/>
                </a:lnTo>
                <a:lnTo>
                  <a:pt x="2047" y="526"/>
                </a:lnTo>
                <a:lnTo>
                  <a:pt x="2066" y="467"/>
                </a:lnTo>
                <a:lnTo>
                  <a:pt x="2086" y="411"/>
                </a:lnTo>
                <a:lnTo>
                  <a:pt x="2105" y="356"/>
                </a:lnTo>
                <a:lnTo>
                  <a:pt x="2122" y="305"/>
                </a:lnTo>
                <a:lnTo>
                  <a:pt x="2139" y="257"/>
                </a:lnTo>
                <a:lnTo>
                  <a:pt x="2154" y="212"/>
                </a:lnTo>
                <a:lnTo>
                  <a:pt x="2168" y="170"/>
                </a:lnTo>
                <a:lnTo>
                  <a:pt x="2181" y="132"/>
                </a:lnTo>
                <a:lnTo>
                  <a:pt x="2192" y="98"/>
                </a:lnTo>
                <a:lnTo>
                  <a:pt x="2202" y="70"/>
                </a:lnTo>
                <a:lnTo>
                  <a:pt x="2210" y="45"/>
                </a:lnTo>
                <a:lnTo>
                  <a:pt x="2216" y="26"/>
                </a:lnTo>
                <a:lnTo>
                  <a:pt x="2221" y="12"/>
                </a:lnTo>
                <a:lnTo>
                  <a:pt x="2225" y="3"/>
                </a:lnTo>
                <a:lnTo>
                  <a:pt x="2226" y="0"/>
                </a:lnTo>
                <a:close/>
              </a:path>
            </a:pathLst>
          </a:custGeom>
          <a:solidFill>
            <a:schemeClr val="bg2">
              <a:lumMod val="50000"/>
            </a:schemeClr>
          </a:solidFill>
          <a:ln>
            <a:noFill/>
          </a:ln>
        </p:spPr>
        <p:txBody>
          <a:bodyPr/>
          <a:lstStyle/>
          <a:p>
            <a:endParaRPr lang="en-ZA" sz="1350" dirty="0">
              <a:solidFill>
                <a:srgbClr val="717171"/>
              </a:solidFill>
            </a:endParaRPr>
          </a:p>
        </p:txBody>
      </p:sp>
      <p:sp>
        <p:nvSpPr>
          <p:cNvPr id="2" name="Slide Number Placeholder 1"/>
          <p:cNvSpPr>
            <a:spLocks noGrp="1"/>
          </p:cNvSpPr>
          <p:nvPr>
            <p:ph type="sldNum" sz="quarter" idx="4"/>
          </p:nvPr>
        </p:nvSpPr>
        <p:spPr/>
        <p:txBody>
          <a:bodyPr/>
          <a:lstStyle/>
          <a:p>
            <a:fld id="{4034BEE3-566C-4068-A777-C3A4762E861B}" type="slidenum">
              <a:rPr lang="en-GB" smtClean="0">
                <a:solidFill>
                  <a:srgbClr val="717171"/>
                </a:solidFill>
              </a:rPr>
              <a:pPr/>
              <a:t>11</a:t>
            </a:fld>
            <a:endParaRPr lang="en-GB" dirty="0">
              <a:solidFill>
                <a:srgbClr val="717171"/>
              </a:solidFill>
            </a:endParaRPr>
          </a:p>
        </p:txBody>
      </p:sp>
      <p:sp>
        <p:nvSpPr>
          <p:cNvPr id="5" name="Rectangle 4"/>
          <p:cNvSpPr/>
          <p:nvPr/>
        </p:nvSpPr>
        <p:spPr>
          <a:xfrm>
            <a:off x="187091" y="1453858"/>
            <a:ext cx="1919018" cy="247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dirty="0">
                <a:solidFill>
                  <a:srgbClr val="FFFFFF"/>
                </a:solidFill>
              </a:rPr>
              <a:t>Psychographic Profile</a:t>
            </a:r>
          </a:p>
        </p:txBody>
      </p:sp>
      <p:sp>
        <p:nvSpPr>
          <p:cNvPr id="6" name="Rectangle 5"/>
          <p:cNvSpPr/>
          <p:nvPr/>
        </p:nvSpPr>
        <p:spPr>
          <a:xfrm>
            <a:off x="149963" y="3505924"/>
            <a:ext cx="1919018" cy="247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dirty="0">
                <a:solidFill>
                  <a:srgbClr val="FFFFFF"/>
                </a:solidFill>
              </a:rPr>
              <a:t>Critical Life Events</a:t>
            </a:r>
          </a:p>
        </p:txBody>
      </p:sp>
      <p:sp>
        <p:nvSpPr>
          <p:cNvPr id="21" name="TextBox 20"/>
          <p:cNvSpPr txBox="1"/>
          <p:nvPr/>
        </p:nvSpPr>
        <p:spPr>
          <a:xfrm>
            <a:off x="187090" y="1722113"/>
            <a:ext cx="3843032" cy="1072056"/>
          </a:xfrm>
          <a:prstGeom prst="rect">
            <a:avLst/>
          </a:prstGeom>
          <a:noFill/>
        </p:spPr>
        <p:txBody>
          <a:bodyPr wrap="square" lIns="0" tIns="0" rIns="0" bIns="0" rtlCol="0">
            <a:noAutofit/>
          </a:bodyPr>
          <a:lstStyle/>
          <a:p>
            <a:pPr marL="128588" indent="-128588">
              <a:buFont typeface="Wingdings" panose="05000000000000000000" pitchFamily="2" charset="2"/>
              <a:buChar char="§"/>
            </a:pPr>
            <a:r>
              <a:rPr lang="en-ZA" sz="1400" dirty="0">
                <a:solidFill>
                  <a:srgbClr val="333333"/>
                </a:solidFill>
              </a:rPr>
              <a:t>She is confident in her sexuality and uses being a woman to her advantage. She is always on the forefront of the latest fashion trend, and will be out and about showing off her latest outfit or expensive accessory. </a:t>
            </a:r>
          </a:p>
          <a:p>
            <a:pPr marL="128588" indent="-128588">
              <a:buFont typeface="Wingdings" panose="05000000000000000000" pitchFamily="2" charset="2"/>
              <a:buChar char="§"/>
            </a:pPr>
            <a:r>
              <a:rPr lang="en-ZA" sz="1400" dirty="0">
                <a:solidFill>
                  <a:srgbClr val="333333"/>
                </a:solidFill>
              </a:rPr>
              <a:t>She loves to party, socialise and have a good time; as long as she is in the right crowd who will give her the appreciation she feels she deserves. </a:t>
            </a:r>
          </a:p>
        </p:txBody>
      </p:sp>
      <p:sp>
        <p:nvSpPr>
          <p:cNvPr id="22" name="TextBox 21"/>
          <p:cNvSpPr txBox="1"/>
          <p:nvPr/>
        </p:nvSpPr>
        <p:spPr>
          <a:xfrm>
            <a:off x="165430" y="3837552"/>
            <a:ext cx="3648581" cy="1104359"/>
          </a:xfrm>
          <a:prstGeom prst="rect">
            <a:avLst/>
          </a:prstGeom>
          <a:noFill/>
        </p:spPr>
        <p:txBody>
          <a:bodyPr wrap="square" lIns="0" tIns="0" rIns="0" bIns="0" rtlCol="0">
            <a:noAutofit/>
          </a:bodyPr>
          <a:lstStyle/>
          <a:p>
            <a:pPr marL="128588" indent="-128588">
              <a:buFont typeface="Wingdings" panose="05000000000000000000" pitchFamily="2" charset="2"/>
              <a:buChar char="§"/>
            </a:pPr>
            <a:r>
              <a:rPr lang="en-ZA" sz="1400" dirty="0">
                <a:solidFill>
                  <a:srgbClr val="333333"/>
                </a:solidFill>
              </a:rPr>
              <a:t>When she found her confidence and power as a woman during one of her sexual encounters. This has opened up a world of finding social acceptance through </a:t>
            </a:r>
            <a:r>
              <a:rPr lang="en-ZA" sz="1400" dirty="0" smtClean="0">
                <a:solidFill>
                  <a:srgbClr val="333333"/>
                </a:solidFill>
              </a:rPr>
              <a:t>engaging in sex.</a:t>
            </a:r>
            <a:endParaRPr lang="en-ZA" sz="1400" dirty="0">
              <a:solidFill>
                <a:srgbClr val="333333"/>
              </a:solidFill>
            </a:endParaRPr>
          </a:p>
        </p:txBody>
      </p:sp>
      <p:sp>
        <p:nvSpPr>
          <p:cNvPr id="23" name="Rectangle 22"/>
          <p:cNvSpPr/>
          <p:nvPr/>
        </p:nvSpPr>
        <p:spPr>
          <a:xfrm>
            <a:off x="4030122" y="1469455"/>
            <a:ext cx="1851942" cy="247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dirty="0">
                <a:solidFill>
                  <a:srgbClr val="FFFFFF"/>
                </a:solidFill>
              </a:rPr>
              <a:t>Home Life</a:t>
            </a:r>
          </a:p>
        </p:txBody>
      </p:sp>
      <p:sp>
        <p:nvSpPr>
          <p:cNvPr id="24" name="TextBox 23"/>
          <p:cNvSpPr txBox="1"/>
          <p:nvPr/>
        </p:nvSpPr>
        <p:spPr>
          <a:xfrm>
            <a:off x="4034115" y="1742546"/>
            <a:ext cx="4537123" cy="939946"/>
          </a:xfrm>
          <a:prstGeom prst="rect">
            <a:avLst/>
          </a:prstGeom>
          <a:noFill/>
        </p:spPr>
        <p:txBody>
          <a:bodyPr wrap="square" lIns="0" tIns="0" rIns="0" bIns="0" rtlCol="0">
            <a:noAutofit/>
          </a:bodyPr>
          <a:lstStyle/>
          <a:p>
            <a:pPr marL="128588" indent="-128588">
              <a:buFont typeface="Wingdings" panose="05000000000000000000" pitchFamily="2" charset="2"/>
              <a:buChar char="§"/>
            </a:pPr>
            <a:r>
              <a:rPr lang="en-ZA" sz="1400" dirty="0">
                <a:solidFill>
                  <a:srgbClr val="333333"/>
                </a:solidFill>
              </a:rPr>
              <a:t>Her household life is not always stable, things may not be what they seem. She is often out and about socialising, and so spends little time at home. </a:t>
            </a:r>
          </a:p>
          <a:p>
            <a:pPr marL="128588" indent="-128588">
              <a:buFont typeface="Wingdings" panose="05000000000000000000" pitchFamily="2" charset="2"/>
              <a:buChar char="§"/>
            </a:pPr>
            <a:r>
              <a:rPr lang="en-ZA" sz="1400" dirty="0" smtClean="0">
                <a:solidFill>
                  <a:srgbClr val="333333"/>
                </a:solidFill>
              </a:rPr>
              <a:t>To </a:t>
            </a:r>
            <a:r>
              <a:rPr lang="en-ZA" sz="1400" dirty="0">
                <a:solidFill>
                  <a:srgbClr val="333333"/>
                </a:solidFill>
              </a:rPr>
              <a:t>her parents she is a good girl, but they don’t know what she gets up to. Her parents are not too strict, so she takes liberties as often as possible. </a:t>
            </a:r>
          </a:p>
        </p:txBody>
      </p:sp>
      <p:sp>
        <p:nvSpPr>
          <p:cNvPr id="25" name="Rectangle 24"/>
          <p:cNvSpPr/>
          <p:nvPr/>
        </p:nvSpPr>
        <p:spPr>
          <a:xfrm>
            <a:off x="4030122" y="3223311"/>
            <a:ext cx="1851942" cy="247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dirty="0">
                <a:solidFill>
                  <a:srgbClr val="FFFFFF"/>
                </a:solidFill>
              </a:rPr>
              <a:t>Relationship Status</a:t>
            </a:r>
          </a:p>
        </p:txBody>
      </p:sp>
      <p:sp>
        <p:nvSpPr>
          <p:cNvPr id="26" name="TextBox 25"/>
          <p:cNvSpPr txBox="1"/>
          <p:nvPr/>
        </p:nvSpPr>
        <p:spPr>
          <a:xfrm>
            <a:off x="4030122" y="3470821"/>
            <a:ext cx="4933404" cy="1104359"/>
          </a:xfrm>
          <a:prstGeom prst="rect">
            <a:avLst/>
          </a:prstGeom>
          <a:noFill/>
        </p:spPr>
        <p:txBody>
          <a:bodyPr wrap="square" lIns="0" tIns="0" rIns="0" bIns="0" rtlCol="0">
            <a:noAutofit/>
          </a:bodyPr>
          <a:lstStyle/>
          <a:p>
            <a:pPr marL="128588" indent="-128588">
              <a:buFont typeface="Wingdings" panose="05000000000000000000" pitchFamily="2" charset="2"/>
              <a:buChar char="§"/>
            </a:pPr>
            <a:r>
              <a:rPr lang="en-ZA" sz="1400" dirty="0">
                <a:solidFill>
                  <a:srgbClr val="333333"/>
                </a:solidFill>
              </a:rPr>
              <a:t>She has multiple sexual partners, some are flings or short term relationships. </a:t>
            </a:r>
          </a:p>
          <a:p>
            <a:pPr marL="128588" indent="-128588">
              <a:buFont typeface="Wingdings" panose="05000000000000000000" pitchFamily="2" charset="2"/>
              <a:buChar char="§"/>
            </a:pPr>
            <a:r>
              <a:rPr lang="en-ZA" sz="1400" dirty="0">
                <a:solidFill>
                  <a:srgbClr val="333333"/>
                </a:solidFill>
              </a:rPr>
              <a:t>Of all the typologies she is most likely to have a sugar daddy or ‘Blesser’ who expects sex from her in exchange for financial security (education) or gifts. </a:t>
            </a:r>
          </a:p>
          <a:p>
            <a:pPr marL="128588" indent="-128588">
              <a:buFont typeface="Wingdings" panose="05000000000000000000" pitchFamily="2" charset="2"/>
              <a:buChar char="§"/>
            </a:pPr>
            <a:r>
              <a:rPr lang="en-ZA" sz="1400" dirty="0">
                <a:solidFill>
                  <a:srgbClr val="333333"/>
                </a:solidFill>
              </a:rPr>
              <a:t>Though she is confident, she allows her partners to dictate their protection preferences. As a precaution, she will always be on ‘the pill’ to prevent unwanted pregnancies.</a:t>
            </a:r>
          </a:p>
        </p:txBody>
      </p:sp>
      <p:grpSp>
        <p:nvGrpSpPr>
          <p:cNvPr id="44" name="noun_project_1675.svg.eps"/>
          <p:cNvGrpSpPr>
            <a:grpSpLocks/>
          </p:cNvGrpSpPr>
          <p:nvPr/>
        </p:nvGrpSpPr>
        <p:grpSpPr bwMode="auto">
          <a:xfrm>
            <a:off x="2196120" y="5680783"/>
            <a:ext cx="422672" cy="609022"/>
            <a:chOff x="1045" y="1378"/>
            <a:chExt cx="194" cy="286"/>
          </a:xfrm>
          <a:solidFill>
            <a:schemeClr val="bg2">
              <a:lumMod val="50000"/>
            </a:schemeClr>
          </a:solidFill>
        </p:grpSpPr>
        <p:sp>
          <p:nvSpPr>
            <p:cNvPr id="45" name="Freeform 4012"/>
            <p:cNvSpPr>
              <a:spLocks noEditPoints="1"/>
            </p:cNvSpPr>
            <p:nvPr/>
          </p:nvSpPr>
          <p:spPr bwMode="auto">
            <a:xfrm>
              <a:off x="1084" y="1378"/>
              <a:ext cx="115" cy="43"/>
            </a:xfrm>
            <a:custGeom>
              <a:avLst/>
              <a:gdLst>
                <a:gd name="T0" fmla="*/ 0 w 1382"/>
                <a:gd name="T1" fmla="*/ 0 h 517"/>
                <a:gd name="T2" fmla="*/ 0 w 1382"/>
                <a:gd name="T3" fmla="*/ 0 h 517"/>
                <a:gd name="T4" fmla="*/ 0 w 1382"/>
                <a:gd name="T5" fmla="*/ 0 h 517"/>
                <a:gd name="T6" fmla="*/ 0 w 1382"/>
                <a:gd name="T7" fmla="*/ 0 h 517"/>
                <a:gd name="T8" fmla="*/ 0 w 1382"/>
                <a:gd name="T9" fmla="*/ 0 h 517"/>
                <a:gd name="T10" fmla="*/ 0 w 1382"/>
                <a:gd name="T11" fmla="*/ 0 h 517"/>
                <a:gd name="T12" fmla="*/ 0 w 1382"/>
                <a:gd name="T13" fmla="*/ 0 h 517"/>
                <a:gd name="T14" fmla="*/ 0 w 1382"/>
                <a:gd name="T15" fmla="*/ 0 h 517"/>
                <a:gd name="T16" fmla="*/ 0 w 1382"/>
                <a:gd name="T17" fmla="*/ 0 h 517"/>
                <a:gd name="T18" fmla="*/ 0 w 1382"/>
                <a:gd name="T19" fmla="*/ 0 h 517"/>
                <a:gd name="T20" fmla="*/ 0 w 1382"/>
                <a:gd name="T21" fmla="*/ 0 h 517"/>
                <a:gd name="T22" fmla="*/ 0 w 1382"/>
                <a:gd name="T23" fmla="*/ 0 h 517"/>
                <a:gd name="T24" fmla="*/ 0 w 1382"/>
                <a:gd name="T25" fmla="*/ 0 h 517"/>
                <a:gd name="T26" fmla="*/ 0 w 1382"/>
                <a:gd name="T27" fmla="*/ 0 h 517"/>
                <a:gd name="T28" fmla="*/ 0 w 1382"/>
                <a:gd name="T29" fmla="*/ 0 h 517"/>
                <a:gd name="T30" fmla="*/ 0 w 1382"/>
                <a:gd name="T31" fmla="*/ 0 h 517"/>
                <a:gd name="T32" fmla="*/ 0 w 1382"/>
                <a:gd name="T33" fmla="*/ 0 h 517"/>
                <a:gd name="T34" fmla="*/ 0 w 1382"/>
                <a:gd name="T35" fmla="*/ 0 h 517"/>
                <a:gd name="T36" fmla="*/ 0 w 1382"/>
                <a:gd name="T37" fmla="*/ 0 h 517"/>
                <a:gd name="T38" fmla="*/ 0 w 1382"/>
                <a:gd name="T39" fmla="*/ 0 h 517"/>
                <a:gd name="T40" fmla="*/ 1 w 1382"/>
                <a:gd name="T41" fmla="*/ 0 h 517"/>
                <a:gd name="T42" fmla="*/ 1 w 1382"/>
                <a:gd name="T43" fmla="*/ 0 h 517"/>
                <a:gd name="T44" fmla="*/ 1 w 1382"/>
                <a:gd name="T45" fmla="*/ 0 h 517"/>
                <a:gd name="T46" fmla="*/ 1 w 1382"/>
                <a:gd name="T47" fmla="*/ 0 h 517"/>
                <a:gd name="T48" fmla="*/ 1 w 1382"/>
                <a:gd name="T49" fmla="*/ 0 h 517"/>
                <a:gd name="T50" fmla="*/ 1 w 1382"/>
                <a:gd name="T51" fmla="*/ 0 h 517"/>
                <a:gd name="T52" fmla="*/ 1 w 1382"/>
                <a:gd name="T53" fmla="*/ 0 h 517"/>
                <a:gd name="T54" fmla="*/ 1 w 1382"/>
                <a:gd name="T55" fmla="*/ 0 h 517"/>
                <a:gd name="T56" fmla="*/ 1 w 1382"/>
                <a:gd name="T57" fmla="*/ 0 h 517"/>
                <a:gd name="T58" fmla="*/ 1 w 1382"/>
                <a:gd name="T59" fmla="*/ 0 h 517"/>
                <a:gd name="T60" fmla="*/ 1 w 1382"/>
                <a:gd name="T61" fmla="*/ 0 h 517"/>
                <a:gd name="T62" fmla="*/ 1 w 1382"/>
                <a:gd name="T63" fmla="*/ 0 h 517"/>
                <a:gd name="T64" fmla="*/ 1 w 1382"/>
                <a:gd name="T65" fmla="*/ 0 h 517"/>
                <a:gd name="T66" fmla="*/ 1 w 1382"/>
                <a:gd name="T67" fmla="*/ 0 h 517"/>
                <a:gd name="T68" fmla="*/ 1 w 1382"/>
                <a:gd name="T69" fmla="*/ 0 h 517"/>
                <a:gd name="T70" fmla="*/ 0 w 1382"/>
                <a:gd name="T71" fmla="*/ 0 h 517"/>
                <a:gd name="T72" fmla="*/ 0 w 1382"/>
                <a:gd name="T73" fmla="*/ 0 h 517"/>
                <a:gd name="T74" fmla="*/ 0 w 1382"/>
                <a:gd name="T75" fmla="*/ 0 h 517"/>
                <a:gd name="T76" fmla="*/ 0 w 1382"/>
                <a:gd name="T77" fmla="*/ 0 h 517"/>
                <a:gd name="T78" fmla="*/ 0 w 1382"/>
                <a:gd name="T79" fmla="*/ 0 h 517"/>
                <a:gd name="T80" fmla="*/ 0 w 1382"/>
                <a:gd name="T81" fmla="*/ 0 h 517"/>
                <a:gd name="T82" fmla="*/ 0 w 1382"/>
                <a:gd name="T83" fmla="*/ 0 h 517"/>
                <a:gd name="T84" fmla="*/ 0 w 1382"/>
                <a:gd name="T85" fmla="*/ 0 h 517"/>
                <a:gd name="T86" fmla="*/ 0 w 1382"/>
                <a:gd name="T87" fmla="*/ 0 h 517"/>
                <a:gd name="T88" fmla="*/ 0 w 1382"/>
                <a:gd name="T89" fmla="*/ 0 h 517"/>
                <a:gd name="T90" fmla="*/ 0 w 1382"/>
                <a:gd name="T91" fmla="*/ 0 h 517"/>
                <a:gd name="T92" fmla="*/ 0 w 1382"/>
                <a:gd name="T93" fmla="*/ 0 h 517"/>
                <a:gd name="T94" fmla="*/ 0 w 1382"/>
                <a:gd name="T95" fmla="*/ 0 h 517"/>
                <a:gd name="T96" fmla="*/ 0 w 1382"/>
                <a:gd name="T97" fmla="*/ 0 h 517"/>
                <a:gd name="T98" fmla="*/ 0 w 1382"/>
                <a:gd name="T99" fmla="*/ 0 h 517"/>
                <a:gd name="T100" fmla="*/ 0 w 1382"/>
                <a:gd name="T101" fmla="*/ 0 h 517"/>
                <a:gd name="T102" fmla="*/ 0 w 1382"/>
                <a:gd name="T103" fmla="*/ 0 h 517"/>
                <a:gd name="T104" fmla="*/ 0 w 1382"/>
                <a:gd name="T105" fmla="*/ 0 h 517"/>
                <a:gd name="T106" fmla="*/ 0 w 1382"/>
                <a:gd name="T107" fmla="*/ 0 h 517"/>
                <a:gd name="T108" fmla="*/ 0 w 1382"/>
                <a:gd name="T109" fmla="*/ 0 h 517"/>
                <a:gd name="T110" fmla="*/ 0 w 1382"/>
                <a:gd name="T111" fmla="*/ 0 h 517"/>
                <a:gd name="T112" fmla="*/ 0 w 1382"/>
                <a:gd name="T113" fmla="*/ 0 h 5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82"/>
                <a:gd name="T172" fmla="*/ 0 h 517"/>
                <a:gd name="T173" fmla="*/ 1382 w 1382"/>
                <a:gd name="T174" fmla="*/ 517 h 5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82" h="517">
                  <a:moveTo>
                    <a:pt x="694" y="81"/>
                  </a:moveTo>
                  <a:lnTo>
                    <a:pt x="674" y="84"/>
                  </a:lnTo>
                  <a:lnTo>
                    <a:pt x="656" y="92"/>
                  </a:lnTo>
                  <a:lnTo>
                    <a:pt x="640" y="104"/>
                  </a:lnTo>
                  <a:lnTo>
                    <a:pt x="628" y="120"/>
                  </a:lnTo>
                  <a:lnTo>
                    <a:pt x="620" y="138"/>
                  </a:lnTo>
                  <a:lnTo>
                    <a:pt x="617" y="158"/>
                  </a:lnTo>
                  <a:lnTo>
                    <a:pt x="620" y="178"/>
                  </a:lnTo>
                  <a:lnTo>
                    <a:pt x="628" y="196"/>
                  </a:lnTo>
                  <a:lnTo>
                    <a:pt x="640" y="212"/>
                  </a:lnTo>
                  <a:lnTo>
                    <a:pt x="656" y="224"/>
                  </a:lnTo>
                  <a:lnTo>
                    <a:pt x="674" y="232"/>
                  </a:lnTo>
                  <a:lnTo>
                    <a:pt x="694" y="235"/>
                  </a:lnTo>
                  <a:lnTo>
                    <a:pt x="714" y="232"/>
                  </a:lnTo>
                  <a:lnTo>
                    <a:pt x="732" y="224"/>
                  </a:lnTo>
                  <a:lnTo>
                    <a:pt x="748" y="211"/>
                  </a:lnTo>
                  <a:lnTo>
                    <a:pt x="760" y="196"/>
                  </a:lnTo>
                  <a:lnTo>
                    <a:pt x="769" y="178"/>
                  </a:lnTo>
                  <a:lnTo>
                    <a:pt x="771" y="158"/>
                  </a:lnTo>
                  <a:lnTo>
                    <a:pt x="767" y="138"/>
                  </a:lnTo>
                  <a:lnTo>
                    <a:pt x="760" y="120"/>
                  </a:lnTo>
                  <a:lnTo>
                    <a:pt x="748" y="104"/>
                  </a:lnTo>
                  <a:lnTo>
                    <a:pt x="732" y="92"/>
                  </a:lnTo>
                  <a:lnTo>
                    <a:pt x="714" y="84"/>
                  </a:lnTo>
                  <a:lnTo>
                    <a:pt x="694" y="81"/>
                  </a:lnTo>
                  <a:close/>
                  <a:moveTo>
                    <a:pt x="624" y="0"/>
                  </a:moveTo>
                  <a:lnTo>
                    <a:pt x="759" y="0"/>
                  </a:lnTo>
                  <a:lnTo>
                    <a:pt x="790" y="1"/>
                  </a:lnTo>
                  <a:lnTo>
                    <a:pt x="818" y="7"/>
                  </a:lnTo>
                  <a:lnTo>
                    <a:pt x="841" y="15"/>
                  </a:lnTo>
                  <a:lnTo>
                    <a:pt x="861" y="27"/>
                  </a:lnTo>
                  <a:lnTo>
                    <a:pt x="877" y="42"/>
                  </a:lnTo>
                  <a:lnTo>
                    <a:pt x="890" y="60"/>
                  </a:lnTo>
                  <a:lnTo>
                    <a:pt x="901" y="81"/>
                  </a:lnTo>
                  <a:lnTo>
                    <a:pt x="908" y="107"/>
                  </a:lnTo>
                  <a:lnTo>
                    <a:pt x="914" y="135"/>
                  </a:lnTo>
                  <a:lnTo>
                    <a:pt x="916" y="165"/>
                  </a:lnTo>
                  <a:lnTo>
                    <a:pt x="917" y="200"/>
                  </a:lnTo>
                  <a:lnTo>
                    <a:pt x="919" y="218"/>
                  </a:lnTo>
                  <a:lnTo>
                    <a:pt x="925" y="235"/>
                  </a:lnTo>
                  <a:lnTo>
                    <a:pt x="936" y="251"/>
                  </a:lnTo>
                  <a:lnTo>
                    <a:pt x="950" y="266"/>
                  </a:lnTo>
                  <a:lnTo>
                    <a:pt x="967" y="276"/>
                  </a:lnTo>
                  <a:lnTo>
                    <a:pt x="986" y="285"/>
                  </a:lnTo>
                  <a:lnTo>
                    <a:pt x="1006" y="289"/>
                  </a:lnTo>
                  <a:lnTo>
                    <a:pt x="1028" y="291"/>
                  </a:lnTo>
                  <a:lnTo>
                    <a:pt x="1054" y="293"/>
                  </a:lnTo>
                  <a:lnTo>
                    <a:pt x="1085" y="295"/>
                  </a:lnTo>
                  <a:lnTo>
                    <a:pt x="1118" y="299"/>
                  </a:lnTo>
                  <a:lnTo>
                    <a:pt x="1153" y="302"/>
                  </a:lnTo>
                  <a:lnTo>
                    <a:pt x="1187" y="305"/>
                  </a:lnTo>
                  <a:lnTo>
                    <a:pt x="1220" y="308"/>
                  </a:lnTo>
                  <a:lnTo>
                    <a:pt x="1250" y="310"/>
                  </a:lnTo>
                  <a:lnTo>
                    <a:pt x="1276" y="312"/>
                  </a:lnTo>
                  <a:lnTo>
                    <a:pt x="1299" y="317"/>
                  </a:lnTo>
                  <a:lnTo>
                    <a:pt x="1321" y="325"/>
                  </a:lnTo>
                  <a:lnTo>
                    <a:pt x="1339" y="336"/>
                  </a:lnTo>
                  <a:lnTo>
                    <a:pt x="1354" y="350"/>
                  </a:lnTo>
                  <a:lnTo>
                    <a:pt x="1366" y="365"/>
                  </a:lnTo>
                  <a:lnTo>
                    <a:pt x="1375" y="382"/>
                  </a:lnTo>
                  <a:lnTo>
                    <a:pt x="1380" y="400"/>
                  </a:lnTo>
                  <a:lnTo>
                    <a:pt x="1382" y="419"/>
                  </a:lnTo>
                  <a:lnTo>
                    <a:pt x="1381" y="437"/>
                  </a:lnTo>
                  <a:lnTo>
                    <a:pt x="1377" y="455"/>
                  </a:lnTo>
                  <a:lnTo>
                    <a:pt x="1369" y="471"/>
                  </a:lnTo>
                  <a:lnTo>
                    <a:pt x="1357" y="486"/>
                  </a:lnTo>
                  <a:lnTo>
                    <a:pt x="1342" y="498"/>
                  </a:lnTo>
                  <a:lnTo>
                    <a:pt x="1324" y="507"/>
                  </a:lnTo>
                  <a:lnTo>
                    <a:pt x="1301" y="514"/>
                  </a:lnTo>
                  <a:lnTo>
                    <a:pt x="1276" y="516"/>
                  </a:lnTo>
                  <a:lnTo>
                    <a:pt x="108" y="517"/>
                  </a:lnTo>
                  <a:lnTo>
                    <a:pt x="81" y="515"/>
                  </a:lnTo>
                  <a:lnTo>
                    <a:pt x="60" y="509"/>
                  </a:lnTo>
                  <a:lnTo>
                    <a:pt x="41" y="499"/>
                  </a:lnTo>
                  <a:lnTo>
                    <a:pt x="26" y="487"/>
                  </a:lnTo>
                  <a:lnTo>
                    <a:pt x="14" y="472"/>
                  </a:lnTo>
                  <a:lnTo>
                    <a:pt x="6" y="455"/>
                  </a:lnTo>
                  <a:lnTo>
                    <a:pt x="2" y="438"/>
                  </a:lnTo>
                  <a:lnTo>
                    <a:pt x="0" y="420"/>
                  </a:lnTo>
                  <a:lnTo>
                    <a:pt x="2" y="401"/>
                  </a:lnTo>
                  <a:lnTo>
                    <a:pt x="9" y="383"/>
                  </a:lnTo>
                  <a:lnTo>
                    <a:pt x="17" y="366"/>
                  </a:lnTo>
                  <a:lnTo>
                    <a:pt x="29" y="351"/>
                  </a:lnTo>
                  <a:lnTo>
                    <a:pt x="44" y="337"/>
                  </a:lnTo>
                  <a:lnTo>
                    <a:pt x="62" y="325"/>
                  </a:lnTo>
                  <a:lnTo>
                    <a:pt x="83" y="318"/>
                  </a:lnTo>
                  <a:lnTo>
                    <a:pt x="108" y="314"/>
                  </a:lnTo>
                  <a:lnTo>
                    <a:pt x="132" y="311"/>
                  </a:lnTo>
                  <a:lnTo>
                    <a:pt x="162" y="308"/>
                  </a:lnTo>
                  <a:lnTo>
                    <a:pt x="195" y="306"/>
                  </a:lnTo>
                  <a:lnTo>
                    <a:pt x="230" y="303"/>
                  </a:lnTo>
                  <a:lnTo>
                    <a:pt x="264" y="300"/>
                  </a:lnTo>
                  <a:lnTo>
                    <a:pt x="299" y="297"/>
                  </a:lnTo>
                  <a:lnTo>
                    <a:pt x="328" y="293"/>
                  </a:lnTo>
                  <a:lnTo>
                    <a:pt x="355" y="291"/>
                  </a:lnTo>
                  <a:lnTo>
                    <a:pt x="376" y="289"/>
                  </a:lnTo>
                  <a:lnTo>
                    <a:pt x="398" y="285"/>
                  </a:lnTo>
                  <a:lnTo>
                    <a:pt x="416" y="277"/>
                  </a:lnTo>
                  <a:lnTo>
                    <a:pt x="433" y="266"/>
                  </a:lnTo>
                  <a:lnTo>
                    <a:pt x="447" y="252"/>
                  </a:lnTo>
                  <a:lnTo>
                    <a:pt x="457" y="235"/>
                  </a:lnTo>
                  <a:lnTo>
                    <a:pt x="464" y="218"/>
                  </a:lnTo>
                  <a:lnTo>
                    <a:pt x="466" y="200"/>
                  </a:lnTo>
                  <a:lnTo>
                    <a:pt x="467" y="165"/>
                  </a:lnTo>
                  <a:lnTo>
                    <a:pt x="469" y="135"/>
                  </a:lnTo>
                  <a:lnTo>
                    <a:pt x="474" y="107"/>
                  </a:lnTo>
                  <a:lnTo>
                    <a:pt x="482" y="82"/>
                  </a:lnTo>
                  <a:lnTo>
                    <a:pt x="491" y="60"/>
                  </a:lnTo>
                  <a:lnTo>
                    <a:pt x="505" y="42"/>
                  </a:lnTo>
                  <a:lnTo>
                    <a:pt x="521" y="27"/>
                  </a:lnTo>
                  <a:lnTo>
                    <a:pt x="542" y="15"/>
                  </a:lnTo>
                  <a:lnTo>
                    <a:pt x="565" y="7"/>
                  </a:lnTo>
                  <a:lnTo>
                    <a:pt x="592" y="1"/>
                  </a:lnTo>
                  <a:lnTo>
                    <a:pt x="624"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ZA" sz="1350" dirty="0">
                <a:solidFill>
                  <a:srgbClr val="717171"/>
                </a:solidFill>
              </a:endParaRPr>
            </a:p>
          </p:txBody>
        </p:sp>
        <p:sp>
          <p:nvSpPr>
            <p:cNvPr id="46" name="Freeform 4013"/>
            <p:cNvSpPr>
              <a:spLocks noEditPoints="1"/>
            </p:cNvSpPr>
            <p:nvPr/>
          </p:nvSpPr>
          <p:spPr bwMode="auto">
            <a:xfrm>
              <a:off x="1045" y="1414"/>
              <a:ext cx="194" cy="250"/>
            </a:xfrm>
            <a:custGeom>
              <a:avLst/>
              <a:gdLst>
                <a:gd name="T0" fmla="*/ 0 w 2332"/>
                <a:gd name="T1" fmla="*/ 2 h 3005"/>
                <a:gd name="T2" fmla="*/ 0 w 2332"/>
                <a:gd name="T3" fmla="*/ 1 h 3005"/>
                <a:gd name="T4" fmla="*/ 1 w 2332"/>
                <a:gd name="T5" fmla="*/ 1 h 3005"/>
                <a:gd name="T6" fmla="*/ 0 w 2332"/>
                <a:gd name="T7" fmla="*/ 2 h 3005"/>
                <a:gd name="T8" fmla="*/ 1 w 2332"/>
                <a:gd name="T9" fmla="*/ 1 h 3005"/>
                <a:gd name="T10" fmla="*/ 0 w 2332"/>
                <a:gd name="T11" fmla="*/ 1 h 3005"/>
                <a:gd name="T12" fmla="*/ 0 w 2332"/>
                <a:gd name="T13" fmla="*/ 1 h 3005"/>
                <a:gd name="T14" fmla="*/ 1 w 2332"/>
                <a:gd name="T15" fmla="*/ 1 h 3005"/>
                <a:gd name="T16" fmla="*/ 0 w 2332"/>
                <a:gd name="T17" fmla="*/ 1 h 3005"/>
                <a:gd name="T18" fmla="*/ 1 w 2332"/>
                <a:gd name="T19" fmla="*/ 1 h 3005"/>
                <a:gd name="T20" fmla="*/ 0 w 2332"/>
                <a:gd name="T21" fmla="*/ 1 h 3005"/>
                <a:gd name="T22" fmla="*/ 0 w 2332"/>
                <a:gd name="T23" fmla="*/ 1 h 3005"/>
                <a:gd name="T24" fmla="*/ 1 w 2332"/>
                <a:gd name="T25" fmla="*/ 1 h 3005"/>
                <a:gd name="T26" fmla="*/ 0 w 2332"/>
                <a:gd name="T27" fmla="*/ 1 h 3005"/>
                <a:gd name="T28" fmla="*/ 1 w 2332"/>
                <a:gd name="T29" fmla="*/ 1 h 3005"/>
                <a:gd name="T30" fmla="*/ 0 w 2332"/>
                <a:gd name="T31" fmla="*/ 1 h 3005"/>
                <a:gd name="T32" fmla="*/ 0 w 2332"/>
                <a:gd name="T33" fmla="*/ 1 h 3005"/>
                <a:gd name="T34" fmla="*/ 1 w 2332"/>
                <a:gd name="T35" fmla="*/ 1 h 3005"/>
                <a:gd name="T36" fmla="*/ 0 w 2332"/>
                <a:gd name="T37" fmla="*/ 1 h 3005"/>
                <a:gd name="T38" fmla="*/ 1 w 2332"/>
                <a:gd name="T39" fmla="*/ 1 h 3005"/>
                <a:gd name="T40" fmla="*/ 0 w 2332"/>
                <a:gd name="T41" fmla="*/ 1 h 3005"/>
                <a:gd name="T42" fmla="*/ 0 w 2332"/>
                <a:gd name="T43" fmla="*/ 1 h 3005"/>
                <a:gd name="T44" fmla="*/ 1 w 2332"/>
                <a:gd name="T45" fmla="*/ 1 h 3005"/>
                <a:gd name="T46" fmla="*/ 0 w 2332"/>
                <a:gd name="T47" fmla="*/ 1 h 3005"/>
                <a:gd name="T48" fmla="*/ 1 w 2332"/>
                <a:gd name="T49" fmla="*/ 1 h 3005"/>
                <a:gd name="T50" fmla="*/ 0 w 2332"/>
                <a:gd name="T51" fmla="*/ 1 h 3005"/>
                <a:gd name="T52" fmla="*/ 0 w 2332"/>
                <a:gd name="T53" fmla="*/ 1 h 3005"/>
                <a:gd name="T54" fmla="*/ 1 w 2332"/>
                <a:gd name="T55" fmla="*/ 1 h 3005"/>
                <a:gd name="T56" fmla="*/ 0 w 2332"/>
                <a:gd name="T57" fmla="*/ 1 h 3005"/>
                <a:gd name="T58" fmla="*/ 1 w 2332"/>
                <a:gd name="T59" fmla="*/ 1 h 3005"/>
                <a:gd name="T60" fmla="*/ 1 w 2332"/>
                <a:gd name="T61" fmla="*/ 0 h 3005"/>
                <a:gd name="T62" fmla="*/ 0 w 2332"/>
                <a:gd name="T63" fmla="*/ 0 h 3005"/>
                <a:gd name="T64" fmla="*/ 0 w 2332"/>
                <a:gd name="T65" fmla="*/ 0 h 3005"/>
                <a:gd name="T66" fmla="*/ 1 w 2332"/>
                <a:gd name="T67" fmla="*/ 0 h 3005"/>
                <a:gd name="T68" fmla="*/ 1 w 2332"/>
                <a:gd name="T69" fmla="*/ 0 h 3005"/>
                <a:gd name="T70" fmla="*/ 1 w 2332"/>
                <a:gd name="T71" fmla="*/ 0 h 3005"/>
                <a:gd name="T72" fmla="*/ 1 w 2332"/>
                <a:gd name="T73" fmla="*/ 0 h 3005"/>
                <a:gd name="T74" fmla="*/ 1 w 2332"/>
                <a:gd name="T75" fmla="*/ 2 h 3005"/>
                <a:gd name="T76" fmla="*/ 0 w 2332"/>
                <a:gd name="T77" fmla="*/ 0 h 3005"/>
                <a:gd name="T78" fmla="*/ 0 w 2332"/>
                <a:gd name="T79" fmla="*/ 0 h 3005"/>
                <a:gd name="T80" fmla="*/ 0 w 2332"/>
                <a:gd name="T81" fmla="*/ 0 h 3005"/>
                <a:gd name="T82" fmla="*/ 0 w 2332"/>
                <a:gd name="T83" fmla="*/ 0 h 3005"/>
                <a:gd name="T84" fmla="*/ 0 w 2332"/>
                <a:gd name="T85" fmla="*/ 0 h 3005"/>
                <a:gd name="T86" fmla="*/ 0 w 2332"/>
                <a:gd name="T87" fmla="*/ 0 h 3005"/>
                <a:gd name="T88" fmla="*/ 0 w 2332"/>
                <a:gd name="T89" fmla="*/ 0 h 3005"/>
                <a:gd name="T90" fmla="*/ 1 w 2332"/>
                <a:gd name="T91" fmla="*/ 0 h 3005"/>
                <a:gd name="T92" fmla="*/ 1 w 2332"/>
                <a:gd name="T93" fmla="*/ 0 h 3005"/>
                <a:gd name="T94" fmla="*/ 1 w 2332"/>
                <a:gd name="T95" fmla="*/ 0 h 3005"/>
                <a:gd name="T96" fmla="*/ 1 w 2332"/>
                <a:gd name="T97" fmla="*/ 0 h 3005"/>
                <a:gd name="T98" fmla="*/ 1 w 2332"/>
                <a:gd name="T99" fmla="*/ 0 h 3005"/>
                <a:gd name="T100" fmla="*/ 1 w 2332"/>
                <a:gd name="T101" fmla="*/ 0 h 30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32"/>
                <a:gd name="T154" fmla="*/ 0 h 3005"/>
                <a:gd name="T155" fmla="*/ 2332 w 2332"/>
                <a:gd name="T156" fmla="*/ 3005 h 30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32" h="3005">
                  <a:moveTo>
                    <a:pt x="174" y="2630"/>
                  </a:moveTo>
                  <a:lnTo>
                    <a:pt x="174" y="2771"/>
                  </a:lnTo>
                  <a:lnTo>
                    <a:pt x="313" y="2771"/>
                  </a:lnTo>
                  <a:lnTo>
                    <a:pt x="313" y="2630"/>
                  </a:lnTo>
                  <a:lnTo>
                    <a:pt x="174" y="2630"/>
                  </a:lnTo>
                  <a:close/>
                  <a:moveTo>
                    <a:pt x="2086" y="2629"/>
                  </a:moveTo>
                  <a:lnTo>
                    <a:pt x="436" y="2629"/>
                  </a:lnTo>
                  <a:lnTo>
                    <a:pt x="436" y="2771"/>
                  </a:lnTo>
                  <a:lnTo>
                    <a:pt x="2086" y="2770"/>
                  </a:lnTo>
                  <a:lnTo>
                    <a:pt x="2086" y="2629"/>
                  </a:lnTo>
                  <a:close/>
                  <a:moveTo>
                    <a:pt x="173" y="2318"/>
                  </a:moveTo>
                  <a:lnTo>
                    <a:pt x="174" y="2460"/>
                  </a:lnTo>
                  <a:lnTo>
                    <a:pt x="313" y="2460"/>
                  </a:lnTo>
                  <a:lnTo>
                    <a:pt x="313" y="2318"/>
                  </a:lnTo>
                  <a:lnTo>
                    <a:pt x="173" y="2318"/>
                  </a:lnTo>
                  <a:close/>
                  <a:moveTo>
                    <a:pt x="2086" y="2317"/>
                  </a:moveTo>
                  <a:lnTo>
                    <a:pt x="436" y="2318"/>
                  </a:lnTo>
                  <a:lnTo>
                    <a:pt x="436" y="2460"/>
                  </a:lnTo>
                  <a:lnTo>
                    <a:pt x="2086" y="2459"/>
                  </a:lnTo>
                  <a:lnTo>
                    <a:pt x="2086" y="2317"/>
                  </a:lnTo>
                  <a:close/>
                  <a:moveTo>
                    <a:pt x="173" y="2007"/>
                  </a:moveTo>
                  <a:lnTo>
                    <a:pt x="173" y="2149"/>
                  </a:lnTo>
                  <a:lnTo>
                    <a:pt x="313" y="2149"/>
                  </a:lnTo>
                  <a:lnTo>
                    <a:pt x="313" y="2007"/>
                  </a:lnTo>
                  <a:lnTo>
                    <a:pt x="173" y="2007"/>
                  </a:lnTo>
                  <a:close/>
                  <a:moveTo>
                    <a:pt x="2086" y="2006"/>
                  </a:moveTo>
                  <a:lnTo>
                    <a:pt x="435" y="2007"/>
                  </a:lnTo>
                  <a:lnTo>
                    <a:pt x="436" y="2149"/>
                  </a:lnTo>
                  <a:lnTo>
                    <a:pt x="2086" y="2148"/>
                  </a:lnTo>
                  <a:lnTo>
                    <a:pt x="2086" y="2006"/>
                  </a:lnTo>
                  <a:close/>
                  <a:moveTo>
                    <a:pt x="173" y="1696"/>
                  </a:moveTo>
                  <a:lnTo>
                    <a:pt x="173" y="1837"/>
                  </a:lnTo>
                  <a:lnTo>
                    <a:pt x="313" y="1837"/>
                  </a:lnTo>
                  <a:lnTo>
                    <a:pt x="313" y="1696"/>
                  </a:lnTo>
                  <a:lnTo>
                    <a:pt x="173" y="1696"/>
                  </a:lnTo>
                  <a:close/>
                  <a:moveTo>
                    <a:pt x="2086" y="1695"/>
                  </a:moveTo>
                  <a:lnTo>
                    <a:pt x="435" y="1696"/>
                  </a:lnTo>
                  <a:lnTo>
                    <a:pt x="435" y="1837"/>
                  </a:lnTo>
                  <a:lnTo>
                    <a:pt x="2086" y="1836"/>
                  </a:lnTo>
                  <a:lnTo>
                    <a:pt x="2086" y="1695"/>
                  </a:lnTo>
                  <a:close/>
                  <a:moveTo>
                    <a:pt x="313" y="1385"/>
                  </a:moveTo>
                  <a:lnTo>
                    <a:pt x="173" y="1385"/>
                  </a:lnTo>
                  <a:lnTo>
                    <a:pt x="173" y="1525"/>
                  </a:lnTo>
                  <a:lnTo>
                    <a:pt x="313" y="1525"/>
                  </a:lnTo>
                  <a:lnTo>
                    <a:pt x="313" y="1385"/>
                  </a:lnTo>
                  <a:close/>
                  <a:moveTo>
                    <a:pt x="2086" y="1384"/>
                  </a:moveTo>
                  <a:lnTo>
                    <a:pt x="435" y="1385"/>
                  </a:lnTo>
                  <a:lnTo>
                    <a:pt x="435" y="1525"/>
                  </a:lnTo>
                  <a:lnTo>
                    <a:pt x="2086" y="1524"/>
                  </a:lnTo>
                  <a:lnTo>
                    <a:pt x="2086" y="1384"/>
                  </a:lnTo>
                  <a:close/>
                  <a:moveTo>
                    <a:pt x="173" y="1073"/>
                  </a:moveTo>
                  <a:lnTo>
                    <a:pt x="173" y="1214"/>
                  </a:lnTo>
                  <a:lnTo>
                    <a:pt x="312" y="1214"/>
                  </a:lnTo>
                  <a:lnTo>
                    <a:pt x="312" y="1073"/>
                  </a:lnTo>
                  <a:lnTo>
                    <a:pt x="173" y="1073"/>
                  </a:lnTo>
                  <a:close/>
                  <a:moveTo>
                    <a:pt x="2085" y="1073"/>
                  </a:moveTo>
                  <a:lnTo>
                    <a:pt x="435" y="1073"/>
                  </a:lnTo>
                  <a:lnTo>
                    <a:pt x="435" y="1214"/>
                  </a:lnTo>
                  <a:lnTo>
                    <a:pt x="2085" y="1213"/>
                  </a:lnTo>
                  <a:lnTo>
                    <a:pt x="2085" y="1073"/>
                  </a:lnTo>
                  <a:close/>
                  <a:moveTo>
                    <a:pt x="1279" y="257"/>
                  </a:moveTo>
                  <a:lnTo>
                    <a:pt x="1052" y="257"/>
                  </a:lnTo>
                  <a:lnTo>
                    <a:pt x="1052" y="478"/>
                  </a:lnTo>
                  <a:lnTo>
                    <a:pt x="830" y="478"/>
                  </a:lnTo>
                  <a:lnTo>
                    <a:pt x="829" y="478"/>
                  </a:lnTo>
                  <a:lnTo>
                    <a:pt x="830" y="706"/>
                  </a:lnTo>
                  <a:lnTo>
                    <a:pt x="1052" y="706"/>
                  </a:lnTo>
                  <a:lnTo>
                    <a:pt x="1052" y="928"/>
                  </a:lnTo>
                  <a:lnTo>
                    <a:pt x="1279" y="928"/>
                  </a:lnTo>
                  <a:lnTo>
                    <a:pt x="1279" y="706"/>
                  </a:lnTo>
                  <a:lnTo>
                    <a:pt x="1502" y="705"/>
                  </a:lnTo>
                  <a:lnTo>
                    <a:pt x="1502" y="478"/>
                  </a:lnTo>
                  <a:lnTo>
                    <a:pt x="1279" y="478"/>
                  </a:lnTo>
                  <a:lnTo>
                    <a:pt x="1279" y="257"/>
                  </a:lnTo>
                  <a:close/>
                  <a:moveTo>
                    <a:pt x="2331" y="0"/>
                  </a:moveTo>
                  <a:lnTo>
                    <a:pt x="2332" y="3004"/>
                  </a:lnTo>
                  <a:lnTo>
                    <a:pt x="1" y="3005"/>
                  </a:lnTo>
                  <a:lnTo>
                    <a:pt x="0" y="1"/>
                  </a:lnTo>
                  <a:lnTo>
                    <a:pt x="407" y="1"/>
                  </a:lnTo>
                  <a:lnTo>
                    <a:pt x="410" y="21"/>
                  </a:lnTo>
                  <a:lnTo>
                    <a:pt x="416" y="42"/>
                  </a:lnTo>
                  <a:lnTo>
                    <a:pt x="423" y="63"/>
                  </a:lnTo>
                  <a:lnTo>
                    <a:pt x="433" y="82"/>
                  </a:lnTo>
                  <a:lnTo>
                    <a:pt x="444" y="98"/>
                  </a:lnTo>
                  <a:lnTo>
                    <a:pt x="456" y="108"/>
                  </a:lnTo>
                  <a:lnTo>
                    <a:pt x="470" y="119"/>
                  </a:lnTo>
                  <a:lnTo>
                    <a:pt x="488" y="130"/>
                  </a:lnTo>
                  <a:lnTo>
                    <a:pt x="508" y="137"/>
                  </a:lnTo>
                  <a:lnTo>
                    <a:pt x="533" y="143"/>
                  </a:lnTo>
                  <a:lnTo>
                    <a:pt x="561" y="145"/>
                  </a:lnTo>
                  <a:lnTo>
                    <a:pt x="1770" y="145"/>
                  </a:lnTo>
                  <a:lnTo>
                    <a:pt x="1798" y="143"/>
                  </a:lnTo>
                  <a:lnTo>
                    <a:pt x="1823" y="136"/>
                  </a:lnTo>
                  <a:lnTo>
                    <a:pt x="1843" y="129"/>
                  </a:lnTo>
                  <a:lnTo>
                    <a:pt x="1861" y="119"/>
                  </a:lnTo>
                  <a:lnTo>
                    <a:pt x="1875" y="107"/>
                  </a:lnTo>
                  <a:lnTo>
                    <a:pt x="1887" y="97"/>
                  </a:lnTo>
                  <a:lnTo>
                    <a:pt x="1898" y="81"/>
                  </a:lnTo>
                  <a:lnTo>
                    <a:pt x="1908" y="62"/>
                  </a:lnTo>
                  <a:lnTo>
                    <a:pt x="1915" y="41"/>
                  </a:lnTo>
                  <a:lnTo>
                    <a:pt x="1920" y="21"/>
                  </a:lnTo>
                  <a:lnTo>
                    <a:pt x="1923" y="0"/>
                  </a:lnTo>
                  <a:lnTo>
                    <a:pt x="2331"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ZA" sz="1350" dirty="0">
                <a:solidFill>
                  <a:srgbClr val="717171"/>
                </a:solidFill>
              </a:endParaRPr>
            </a:p>
          </p:txBody>
        </p:sp>
      </p:grpSp>
      <p:sp>
        <p:nvSpPr>
          <p:cNvPr id="47" name="Text Placeholder 1"/>
          <p:cNvSpPr txBox="1">
            <a:spLocks/>
          </p:cNvSpPr>
          <p:nvPr/>
        </p:nvSpPr>
        <p:spPr>
          <a:xfrm>
            <a:off x="589435" y="499195"/>
            <a:ext cx="2441228" cy="3627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rgbClr val="717171"/>
                </a:solidFill>
              </a:rPr>
              <a:t>Liberated Survivalist </a:t>
            </a:r>
          </a:p>
        </p:txBody>
      </p:sp>
      <p:sp>
        <p:nvSpPr>
          <p:cNvPr id="49" name="TextBox 48"/>
          <p:cNvSpPr txBox="1"/>
          <p:nvPr/>
        </p:nvSpPr>
        <p:spPr>
          <a:xfrm>
            <a:off x="165430" y="917693"/>
            <a:ext cx="2453362" cy="430887"/>
          </a:xfrm>
          <a:prstGeom prst="rect">
            <a:avLst/>
          </a:prstGeom>
          <a:noFill/>
        </p:spPr>
        <p:txBody>
          <a:bodyPr wrap="square" lIns="0" tIns="0" rIns="0" bIns="0" rtlCol="0">
            <a:spAutoFit/>
          </a:bodyPr>
          <a:lstStyle/>
          <a:p>
            <a:r>
              <a:rPr lang="en-ZA" sz="1400" b="1" i="1" dirty="0">
                <a:solidFill>
                  <a:srgbClr val="E5007E">
                    <a:lumMod val="50000"/>
                  </a:srgbClr>
                </a:solidFill>
              </a:rPr>
              <a:t>Confident material girl is her sexual currency</a:t>
            </a:r>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a:ext>
            </a:extLst>
          </a:blip>
          <a:srcRect t="8750"/>
          <a:stretch/>
        </p:blipFill>
        <p:spPr bwMode="auto">
          <a:xfrm>
            <a:off x="27944" y="4974668"/>
            <a:ext cx="2078164" cy="1812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4" descr="Image result for black south african woman"/>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814261" y="268619"/>
            <a:ext cx="1378743" cy="1009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35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34BEE3-566C-4068-A777-C3A4762E861B}" type="slidenum">
              <a:rPr lang="en-GB" smtClean="0">
                <a:solidFill>
                  <a:srgbClr val="717171"/>
                </a:solidFill>
              </a:rPr>
              <a:pPr/>
              <a:t>12</a:t>
            </a:fld>
            <a:endParaRPr lang="en-GB" dirty="0">
              <a:solidFill>
                <a:srgbClr val="717171"/>
              </a:solidFill>
            </a:endParaRPr>
          </a:p>
        </p:txBody>
      </p:sp>
      <p:sp>
        <p:nvSpPr>
          <p:cNvPr id="5" name="TextBox 4"/>
          <p:cNvSpPr txBox="1"/>
          <p:nvPr/>
        </p:nvSpPr>
        <p:spPr>
          <a:xfrm>
            <a:off x="188754" y="976679"/>
            <a:ext cx="3492909" cy="430887"/>
          </a:xfrm>
          <a:prstGeom prst="rect">
            <a:avLst/>
          </a:prstGeom>
          <a:noFill/>
        </p:spPr>
        <p:txBody>
          <a:bodyPr wrap="square" lIns="0" tIns="0" rIns="0" bIns="0" rtlCol="0">
            <a:spAutoFit/>
          </a:bodyPr>
          <a:lstStyle/>
          <a:p>
            <a:r>
              <a:rPr lang="en-ZA" sz="1400" b="1" i="1" dirty="0">
                <a:solidFill>
                  <a:srgbClr val="E5007E">
                    <a:lumMod val="50000"/>
                  </a:srgbClr>
                </a:solidFill>
              </a:rPr>
              <a:t>Multiple and impulsive sexual encounters makes her vulnerable in-the-moment</a:t>
            </a:r>
          </a:p>
        </p:txBody>
      </p:sp>
      <p:sp>
        <p:nvSpPr>
          <p:cNvPr id="6" name="Rectangle 5"/>
          <p:cNvSpPr/>
          <p:nvPr/>
        </p:nvSpPr>
        <p:spPr>
          <a:xfrm>
            <a:off x="2786212" y="1855766"/>
            <a:ext cx="1420787" cy="247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b="1" dirty="0">
                <a:solidFill>
                  <a:srgbClr val="FFFFFF"/>
                </a:solidFill>
              </a:rPr>
              <a:t>Vulnerabilities</a:t>
            </a:r>
          </a:p>
        </p:txBody>
      </p:sp>
      <p:sp>
        <p:nvSpPr>
          <p:cNvPr id="7" name="noun_project_0478.eps"/>
          <p:cNvSpPr>
            <a:spLocks/>
          </p:cNvSpPr>
          <p:nvPr/>
        </p:nvSpPr>
        <p:spPr bwMode="auto">
          <a:xfrm>
            <a:off x="2434335" y="1662795"/>
            <a:ext cx="303708" cy="461069"/>
          </a:xfrm>
          <a:custGeom>
            <a:avLst/>
            <a:gdLst>
              <a:gd name="T0" fmla="*/ 18195193 w 1964"/>
              <a:gd name="T1" fmla="*/ 0 h 3458"/>
              <a:gd name="T2" fmla="*/ 39184712 w 1964"/>
              <a:gd name="T3" fmla="*/ 0 h 3458"/>
              <a:gd name="T4" fmla="*/ 39526205 w 1964"/>
              <a:gd name="T5" fmla="*/ 93256 h 3458"/>
              <a:gd name="T6" fmla="*/ 39743648 w 1964"/>
              <a:gd name="T7" fmla="*/ 279767 h 3458"/>
              <a:gd name="T8" fmla="*/ 39898888 w 1964"/>
              <a:gd name="T9" fmla="*/ 528332 h 3458"/>
              <a:gd name="T10" fmla="*/ 60919596 w 1964"/>
              <a:gd name="T11" fmla="*/ 54819928 h 3458"/>
              <a:gd name="T12" fmla="*/ 60981622 w 1964"/>
              <a:gd name="T13" fmla="*/ 55161749 h 3458"/>
              <a:gd name="T14" fmla="*/ 60795369 w 1964"/>
              <a:gd name="T15" fmla="*/ 55472542 h 3458"/>
              <a:gd name="T16" fmla="*/ 60546914 w 1964"/>
              <a:gd name="T17" fmla="*/ 55659054 h 3458"/>
              <a:gd name="T18" fmla="*/ 60205420 w 1964"/>
              <a:gd name="T19" fmla="*/ 55752310 h 3458"/>
              <a:gd name="T20" fmla="*/ 30397684 w 1964"/>
              <a:gd name="T21" fmla="*/ 55752310 h 3458"/>
              <a:gd name="T22" fmla="*/ 37197600 w 1964"/>
              <a:gd name="T23" fmla="*/ 73341861 h 3458"/>
              <a:gd name="T24" fmla="*/ 39743648 w 1964"/>
              <a:gd name="T25" fmla="*/ 79868001 h 3458"/>
              <a:gd name="T26" fmla="*/ 39743648 w 1964"/>
              <a:gd name="T27" fmla="*/ 79868001 h 3458"/>
              <a:gd name="T28" fmla="*/ 42134455 w 1964"/>
              <a:gd name="T29" fmla="*/ 78904593 h 3458"/>
              <a:gd name="T30" fmla="*/ 45177237 w 1964"/>
              <a:gd name="T31" fmla="*/ 77754850 h 3458"/>
              <a:gd name="T32" fmla="*/ 45518906 w 1964"/>
              <a:gd name="T33" fmla="*/ 77723647 h 3458"/>
              <a:gd name="T34" fmla="*/ 45767185 w 1964"/>
              <a:gd name="T35" fmla="*/ 77816903 h 3458"/>
              <a:gd name="T36" fmla="*/ 46015640 w 1964"/>
              <a:gd name="T37" fmla="*/ 78065644 h 3458"/>
              <a:gd name="T38" fmla="*/ 46108855 w 1964"/>
              <a:gd name="T39" fmla="*/ 78345235 h 3458"/>
              <a:gd name="T40" fmla="*/ 46108855 w 1964"/>
              <a:gd name="T41" fmla="*/ 78687055 h 3458"/>
              <a:gd name="T42" fmla="*/ 39619420 w 1964"/>
              <a:gd name="T43" fmla="*/ 106905118 h 3458"/>
              <a:gd name="T44" fmla="*/ 39495193 w 1964"/>
              <a:gd name="T45" fmla="*/ 107153683 h 3458"/>
              <a:gd name="T46" fmla="*/ 39277927 w 1964"/>
              <a:gd name="T47" fmla="*/ 107340194 h 3458"/>
              <a:gd name="T48" fmla="*/ 39060484 w 1964"/>
              <a:gd name="T49" fmla="*/ 107433450 h 3458"/>
              <a:gd name="T50" fmla="*/ 38750004 w 1964"/>
              <a:gd name="T51" fmla="*/ 107464477 h 3458"/>
              <a:gd name="T52" fmla="*/ 38532738 w 1964"/>
              <a:gd name="T53" fmla="*/ 107371221 h 3458"/>
              <a:gd name="T54" fmla="*/ 14655501 w 1964"/>
              <a:gd name="T55" fmla="*/ 90869359 h 3458"/>
              <a:gd name="T56" fmla="*/ 14407046 w 1964"/>
              <a:gd name="T57" fmla="*/ 90620795 h 3458"/>
              <a:gd name="T58" fmla="*/ 14313831 w 1964"/>
              <a:gd name="T59" fmla="*/ 90310001 h 3458"/>
              <a:gd name="T60" fmla="*/ 14345020 w 1964"/>
              <a:gd name="T61" fmla="*/ 89999207 h 3458"/>
              <a:gd name="T62" fmla="*/ 14531273 w 1964"/>
              <a:gd name="T63" fmla="*/ 89719440 h 3458"/>
              <a:gd name="T64" fmla="*/ 14841754 w 1964"/>
              <a:gd name="T65" fmla="*/ 89532929 h 3458"/>
              <a:gd name="T66" fmla="*/ 18753952 w 1964"/>
              <a:gd name="T67" fmla="*/ 88010163 h 3458"/>
              <a:gd name="T68" fmla="*/ 20120279 w 1964"/>
              <a:gd name="T69" fmla="*/ 87450804 h 3458"/>
              <a:gd name="T70" fmla="*/ 18722939 w 1964"/>
              <a:gd name="T71" fmla="*/ 83814888 h 3458"/>
              <a:gd name="T72" fmla="*/ 11736771 w 1964"/>
              <a:gd name="T73" fmla="*/ 65790084 h 3458"/>
              <a:gd name="T74" fmla="*/ 31013 w 1964"/>
              <a:gd name="T75" fmla="*/ 35645382 h 3458"/>
              <a:gd name="T76" fmla="*/ 0 w 1964"/>
              <a:gd name="T77" fmla="*/ 35334588 h 3458"/>
              <a:gd name="T78" fmla="*/ 155240 w 1964"/>
              <a:gd name="T79" fmla="*/ 35023794 h 3458"/>
              <a:gd name="T80" fmla="*/ 434708 w 1964"/>
              <a:gd name="T81" fmla="*/ 34806256 h 3458"/>
              <a:gd name="T82" fmla="*/ 745189 w 1964"/>
              <a:gd name="T83" fmla="*/ 34744203 h 3458"/>
              <a:gd name="T84" fmla="*/ 30583938 w 1964"/>
              <a:gd name="T85" fmla="*/ 34744203 h 3458"/>
              <a:gd name="T86" fmla="*/ 17481017 w 1964"/>
              <a:gd name="T87" fmla="*/ 932381 h 3458"/>
              <a:gd name="T88" fmla="*/ 17418815 w 1964"/>
              <a:gd name="T89" fmla="*/ 621588 h 3458"/>
              <a:gd name="T90" fmla="*/ 17543042 w 1964"/>
              <a:gd name="T91" fmla="*/ 341820 h 3458"/>
              <a:gd name="T92" fmla="*/ 17760484 w 1964"/>
              <a:gd name="T93" fmla="*/ 186512 h 3458"/>
              <a:gd name="T94" fmla="*/ 17822510 w 1964"/>
              <a:gd name="T95" fmla="*/ 124282 h 3458"/>
              <a:gd name="T96" fmla="*/ 17915725 w 1964"/>
              <a:gd name="T97" fmla="*/ 62229 h 3458"/>
              <a:gd name="T98" fmla="*/ 18070965 w 1964"/>
              <a:gd name="T99" fmla="*/ 0 h 3458"/>
              <a:gd name="T100" fmla="*/ 18195193 w 1964"/>
              <a:gd name="T101" fmla="*/ 0 h 34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4"/>
              <a:gd name="T154" fmla="*/ 0 h 3458"/>
              <a:gd name="T155" fmla="*/ 1964 w 1964"/>
              <a:gd name="T156" fmla="*/ 3458 h 34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4" h="3458">
                <a:moveTo>
                  <a:pt x="586" y="0"/>
                </a:moveTo>
                <a:lnTo>
                  <a:pt x="1262" y="0"/>
                </a:lnTo>
                <a:lnTo>
                  <a:pt x="1273" y="3"/>
                </a:lnTo>
                <a:lnTo>
                  <a:pt x="1280" y="9"/>
                </a:lnTo>
                <a:lnTo>
                  <a:pt x="1285" y="17"/>
                </a:lnTo>
                <a:lnTo>
                  <a:pt x="1962" y="1764"/>
                </a:lnTo>
                <a:lnTo>
                  <a:pt x="1964" y="1775"/>
                </a:lnTo>
                <a:lnTo>
                  <a:pt x="1958" y="1785"/>
                </a:lnTo>
                <a:lnTo>
                  <a:pt x="1950" y="1791"/>
                </a:lnTo>
                <a:lnTo>
                  <a:pt x="1939" y="1794"/>
                </a:lnTo>
                <a:lnTo>
                  <a:pt x="979" y="1794"/>
                </a:lnTo>
                <a:lnTo>
                  <a:pt x="1198" y="2360"/>
                </a:lnTo>
                <a:lnTo>
                  <a:pt x="1280" y="2570"/>
                </a:lnTo>
                <a:lnTo>
                  <a:pt x="1357" y="2539"/>
                </a:lnTo>
                <a:lnTo>
                  <a:pt x="1455" y="2502"/>
                </a:lnTo>
                <a:lnTo>
                  <a:pt x="1466" y="2501"/>
                </a:lnTo>
                <a:lnTo>
                  <a:pt x="1474" y="2504"/>
                </a:lnTo>
                <a:lnTo>
                  <a:pt x="1482" y="2512"/>
                </a:lnTo>
                <a:lnTo>
                  <a:pt x="1485" y="2521"/>
                </a:lnTo>
                <a:lnTo>
                  <a:pt x="1485" y="2532"/>
                </a:lnTo>
                <a:lnTo>
                  <a:pt x="1276" y="3440"/>
                </a:lnTo>
                <a:lnTo>
                  <a:pt x="1272" y="3448"/>
                </a:lnTo>
                <a:lnTo>
                  <a:pt x="1265" y="3454"/>
                </a:lnTo>
                <a:lnTo>
                  <a:pt x="1258" y="3457"/>
                </a:lnTo>
                <a:lnTo>
                  <a:pt x="1248" y="3458"/>
                </a:lnTo>
                <a:lnTo>
                  <a:pt x="1241" y="3455"/>
                </a:lnTo>
                <a:lnTo>
                  <a:pt x="472" y="2924"/>
                </a:lnTo>
                <a:lnTo>
                  <a:pt x="464" y="2916"/>
                </a:lnTo>
                <a:lnTo>
                  <a:pt x="461" y="2906"/>
                </a:lnTo>
                <a:lnTo>
                  <a:pt x="462" y="2896"/>
                </a:lnTo>
                <a:lnTo>
                  <a:pt x="468" y="2887"/>
                </a:lnTo>
                <a:lnTo>
                  <a:pt x="478" y="2881"/>
                </a:lnTo>
                <a:lnTo>
                  <a:pt x="604" y="2832"/>
                </a:lnTo>
                <a:lnTo>
                  <a:pt x="648" y="2814"/>
                </a:lnTo>
                <a:lnTo>
                  <a:pt x="603" y="2697"/>
                </a:lnTo>
                <a:lnTo>
                  <a:pt x="378" y="2117"/>
                </a:lnTo>
                <a:lnTo>
                  <a:pt x="1" y="1147"/>
                </a:lnTo>
                <a:lnTo>
                  <a:pt x="0" y="1137"/>
                </a:lnTo>
                <a:lnTo>
                  <a:pt x="5" y="1127"/>
                </a:lnTo>
                <a:lnTo>
                  <a:pt x="14" y="1120"/>
                </a:lnTo>
                <a:lnTo>
                  <a:pt x="24" y="1118"/>
                </a:lnTo>
                <a:lnTo>
                  <a:pt x="985" y="1118"/>
                </a:lnTo>
                <a:lnTo>
                  <a:pt x="563" y="30"/>
                </a:lnTo>
                <a:lnTo>
                  <a:pt x="561" y="20"/>
                </a:lnTo>
                <a:lnTo>
                  <a:pt x="565" y="11"/>
                </a:lnTo>
                <a:lnTo>
                  <a:pt x="572" y="6"/>
                </a:lnTo>
                <a:lnTo>
                  <a:pt x="574" y="4"/>
                </a:lnTo>
                <a:lnTo>
                  <a:pt x="577" y="2"/>
                </a:lnTo>
                <a:lnTo>
                  <a:pt x="582" y="0"/>
                </a:lnTo>
                <a:lnTo>
                  <a:pt x="586" y="0"/>
                </a:lnTo>
                <a:close/>
              </a:path>
            </a:pathLst>
          </a:custGeom>
          <a:solidFill>
            <a:schemeClr val="bg2">
              <a:lumMod val="50000"/>
            </a:schemeClr>
          </a:solidFill>
          <a:ln>
            <a:solidFill>
              <a:schemeClr val="bg1"/>
            </a:solidFill>
          </a:ln>
        </p:spPr>
        <p:txBody>
          <a:bodyPr/>
          <a:lstStyle/>
          <a:p>
            <a:endParaRPr lang="en-ZA" sz="1350" dirty="0">
              <a:solidFill>
                <a:srgbClr val="717171"/>
              </a:solidFill>
            </a:endParaRPr>
          </a:p>
        </p:txBody>
      </p:sp>
      <p:sp>
        <p:nvSpPr>
          <p:cNvPr id="8" name="Arc 7"/>
          <p:cNvSpPr/>
          <p:nvPr/>
        </p:nvSpPr>
        <p:spPr>
          <a:xfrm>
            <a:off x="-1009380" y="1979520"/>
            <a:ext cx="3664406" cy="1845450"/>
          </a:xfrm>
          <a:prstGeom prst="arc">
            <a:avLst>
              <a:gd name="adj1" fmla="val 13449730"/>
              <a:gd name="adj2" fmla="val 8126018"/>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sz="1350" dirty="0">
              <a:solidFill>
                <a:srgbClr val="717171"/>
              </a:solidFill>
            </a:endParaRPr>
          </a:p>
        </p:txBody>
      </p:sp>
      <p:graphicFrame>
        <p:nvGraphicFramePr>
          <p:cNvPr id="9" name="Diagram 8"/>
          <p:cNvGraphicFramePr/>
          <p:nvPr>
            <p:extLst/>
          </p:nvPr>
        </p:nvGraphicFramePr>
        <p:xfrm>
          <a:off x="2101641" y="1992088"/>
          <a:ext cx="6647205" cy="195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832481" y="4375002"/>
            <a:ext cx="2197276" cy="247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dirty="0">
                <a:solidFill>
                  <a:srgbClr val="FFFFFF"/>
                </a:solidFill>
              </a:rPr>
              <a:t>Relevant Initiatives</a:t>
            </a:r>
          </a:p>
        </p:txBody>
      </p:sp>
      <p:sp>
        <p:nvSpPr>
          <p:cNvPr id="11" name="Rectangle 10"/>
          <p:cNvSpPr/>
          <p:nvPr/>
        </p:nvSpPr>
        <p:spPr>
          <a:xfrm>
            <a:off x="4266003" y="4384971"/>
            <a:ext cx="2197276" cy="247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dirty="0">
                <a:solidFill>
                  <a:srgbClr val="FFFFFF"/>
                </a:solidFill>
              </a:rPr>
              <a:t>Communication &amp; Messaging</a:t>
            </a:r>
          </a:p>
        </p:txBody>
      </p:sp>
      <p:grpSp>
        <p:nvGrpSpPr>
          <p:cNvPr id="12" name="Group 11"/>
          <p:cNvGrpSpPr/>
          <p:nvPr/>
        </p:nvGrpSpPr>
        <p:grpSpPr>
          <a:xfrm>
            <a:off x="3494963" y="4228915"/>
            <a:ext cx="790575" cy="444104"/>
            <a:chOff x="800100" y="1273175"/>
            <a:chExt cx="4868863" cy="3275013"/>
          </a:xfrm>
          <a:solidFill>
            <a:schemeClr val="bg2">
              <a:lumMod val="50000"/>
            </a:schemeClr>
          </a:solidFill>
        </p:grpSpPr>
        <p:sp>
          <p:nvSpPr>
            <p:cNvPr id="13" name="Freeform 5"/>
            <p:cNvSpPr>
              <a:spLocks/>
            </p:cNvSpPr>
            <p:nvPr/>
          </p:nvSpPr>
          <p:spPr bwMode="auto">
            <a:xfrm>
              <a:off x="800100" y="1273175"/>
              <a:ext cx="2838450" cy="2665413"/>
            </a:xfrm>
            <a:custGeom>
              <a:avLst/>
              <a:gdLst/>
              <a:ahLst/>
              <a:cxnLst>
                <a:cxn ang="0">
                  <a:pos x="513" y="569"/>
                </a:cxn>
                <a:cxn ang="0">
                  <a:pos x="385" y="690"/>
                </a:cxn>
                <a:cxn ang="0">
                  <a:pos x="340" y="669"/>
                </a:cxn>
                <a:cxn ang="0">
                  <a:pos x="354" y="546"/>
                </a:cxn>
                <a:cxn ang="0">
                  <a:pos x="454" y="0"/>
                </a:cxn>
                <a:cxn ang="0">
                  <a:pos x="755" y="166"/>
                </a:cxn>
                <a:cxn ang="0">
                  <a:pos x="490" y="441"/>
                </a:cxn>
                <a:cxn ang="0">
                  <a:pos x="513" y="569"/>
                </a:cxn>
              </a:cxnLst>
              <a:rect l="0" t="0" r="r" b="b"/>
              <a:pathLst>
                <a:path w="755" h="708">
                  <a:moveTo>
                    <a:pt x="513" y="569"/>
                  </a:moveTo>
                  <a:cubicBezTo>
                    <a:pt x="385" y="690"/>
                    <a:pt x="385" y="690"/>
                    <a:pt x="385" y="690"/>
                  </a:cubicBezTo>
                  <a:cubicBezTo>
                    <a:pt x="366" y="708"/>
                    <a:pt x="337" y="693"/>
                    <a:pt x="340" y="669"/>
                  </a:cubicBezTo>
                  <a:cubicBezTo>
                    <a:pt x="354" y="546"/>
                    <a:pt x="354" y="546"/>
                    <a:pt x="354" y="546"/>
                  </a:cubicBezTo>
                  <a:cubicBezTo>
                    <a:pt x="0" y="453"/>
                    <a:pt x="75" y="0"/>
                    <a:pt x="454" y="0"/>
                  </a:cubicBezTo>
                  <a:cubicBezTo>
                    <a:pt x="586" y="0"/>
                    <a:pt x="702" y="55"/>
                    <a:pt x="755" y="166"/>
                  </a:cubicBezTo>
                  <a:cubicBezTo>
                    <a:pt x="612" y="193"/>
                    <a:pt x="498" y="293"/>
                    <a:pt x="490" y="441"/>
                  </a:cubicBezTo>
                  <a:cubicBezTo>
                    <a:pt x="488" y="485"/>
                    <a:pt x="496" y="529"/>
                    <a:pt x="513" y="56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ZA" sz="1350" dirty="0">
                <a:solidFill>
                  <a:srgbClr val="717171"/>
                </a:solidFill>
              </a:endParaRPr>
            </a:p>
          </p:txBody>
        </p:sp>
        <p:sp>
          <p:nvSpPr>
            <p:cNvPr id="14" name="Freeform 6"/>
            <p:cNvSpPr>
              <a:spLocks noEditPoints="1"/>
            </p:cNvSpPr>
            <p:nvPr/>
          </p:nvSpPr>
          <p:spPr bwMode="auto">
            <a:xfrm>
              <a:off x="2547938" y="1978025"/>
              <a:ext cx="3121025" cy="2570163"/>
            </a:xfrm>
            <a:custGeom>
              <a:avLst/>
              <a:gdLst/>
              <a:ahLst/>
              <a:cxnLst>
                <a:cxn ang="0">
                  <a:pos x="257" y="254"/>
                </a:cxn>
                <a:cxn ang="0">
                  <a:pos x="257" y="322"/>
                </a:cxn>
                <a:cxn ang="0">
                  <a:pos x="257" y="254"/>
                </a:cxn>
                <a:cxn ang="0">
                  <a:pos x="380" y="254"/>
                </a:cxn>
                <a:cxn ang="0">
                  <a:pos x="380" y="322"/>
                </a:cxn>
                <a:cxn ang="0">
                  <a:pos x="380" y="254"/>
                </a:cxn>
                <a:cxn ang="0">
                  <a:pos x="504" y="254"/>
                </a:cxn>
                <a:cxn ang="0">
                  <a:pos x="504" y="322"/>
                </a:cxn>
                <a:cxn ang="0">
                  <a:pos x="504" y="254"/>
                </a:cxn>
                <a:cxn ang="0">
                  <a:pos x="480" y="520"/>
                </a:cxn>
                <a:cxn ang="0">
                  <a:pos x="494" y="643"/>
                </a:cxn>
                <a:cxn ang="0">
                  <a:pos x="449" y="664"/>
                </a:cxn>
                <a:cxn ang="0">
                  <a:pos x="303" y="526"/>
                </a:cxn>
                <a:cxn ang="0">
                  <a:pos x="74" y="369"/>
                </a:cxn>
                <a:cxn ang="0">
                  <a:pos x="380" y="0"/>
                </a:cxn>
                <a:cxn ang="0">
                  <a:pos x="480" y="520"/>
                </a:cxn>
                <a:cxn ang="0">
                  <a:pos x="434" y="578"/>
                </a:cxn>
                <a:cxn ang="0">
                  <a:pos x="425" y="503"/>
                </a:cxn>
                <a:cxn ang="0">
                  <a:pos x="425" y="503"/>
                </a:cxn>
                <a:cxn ang="0">
                  <a:pos x="446" y="475"/>
                </a:cxn>
                <a:cxn ang="0">
                  <a:pos x="380" y="52"/>
                </a:cxn>
                <a:cxn ang="0">
                  <a:pos x="315" y="475"/>
                </a:cxn>
                <a:cxn ang="0">
                  <a:pos x="332" y="483"/>
                </a:cxn>
                <a:cxn ang="0">
                  <a:pos x="434" y="578"/>
                </a:cxn>
              </a:cxnLst>
              <a:rect l="0" t="0" r="r" b="b"/>
              <a:pathLst>
                <a:path w="830" h="683">
                  <a:moveTo>
                    <a:pt x="257" y="254"/>
                  </a:moveTo>
                  <a:cubicBezTo>
                    <a:pt x="302" y="254"/>
                    <a:pt x="302" y="322"/>
                    <a:pt x="257" y="322"/>
                  </a:cubicBezTo>
                  <a:cubicBezTo>
                    <a:pt x="212" y="322"/>
                    <a:pt x="212" y="254"/>
                    <a:pt x="257" y="254"/>
                  </a:cubicBezTo>
                  <a:close/>
                  <a:moveTo>
                    <a:pt x="380" y="254"/>
                  </a:moveTo>
                  <a:cubicBezTo>
                    <a:pt x="425" y="254"/>
                    <a:pt x="425" y="322"/>
                    <a:pt x="380" y="322"/>
                  </a:cubicBezTo>
                  <a:cubicBezTo>
                    <a:pt x="335" y="322"/>
                    <a:pt x="335" y="254"/>
                    <a:pt x="380" y="254"/>
                  </a:cubicBezTo>
                  <a:close/>
                  <a:moveTo>
                    <a:pt x="504" y="254"/>
                  </a:moveTo>
                  <a:cubicBezTo>
                    <a:pt x="549" y="254"/>
                    <a:pt x="549" y="322"/>
                    <a:pt x="504" y="322"/>
                  </a:cubicBezTo>
                  <a:cubicBezTo>
                    <a:pt x="458" y="322"/>
                    <a:pt x="458" y="254"/>
                    <a:pt x="504" y="254"/>
                  </a:cubicBezTo>
                  <a:close/>
                  <a:moveTo>
                    <a:pt x="480" y="520"/>
                  </a:moveTo>
                  <a:cubicBezTo>
                    <a:pt x="494" y="643"/>
                    <a:pt x="494" y="643"/>
                    <a:pt x="494" y="643"/>
                  </a:cubicBezTo>
                  <a:cubicBezTo>
                    <a:pt x="497" y="667"/>
                    <a:pt x="468" y="683"/>
                    <a:pt x="449" y="664"/>
                  </a:cubicBezTo>
                  <a:cubicBezTo>
                    <a:pt x="303" y="526"/>
                    <a:pt x="303" y="526"/>
                    <a:pt x="303" y="526"/>
                  </a:cubicBezTo>
                  <a:cubicBezTo>
                    <a:pt x="186" y="513"/>
                    <a:pt x="109" y="449"/>
                    <a:pt x="74" y="369"/>
                  </a:cubicBezTo>
                  <a:cubicBezTo>
                    <a:pt x="0" y="200"/>
                    <a:pt x="122" y="0"/>
                    <a:pt x="380" y="0"/>
                  </a:cubicBezTo>
                  <a:cubicBezTo>
                    <a:pt x="760" y="0"/>
                    <a:pt x="830" y="429"/>
                    <a:pt x="480" y="520"/>
                  </a:cubicBezTo>
                  <a:close/>
                  <a:moveTo>
                    <a:pt x="434" y="578"/>
                  </a:moveTo>
                  <a:cubicBezTo>
                    <a:pt x="425" y="503"/>
                    <a:pt x="425" y="503"/>
                    <a:pt x="425" y="503"/>
                  </a:cubicBezTo>
                  <a:cubicBezTo>
                    <a:pt x="425" y="503"/>
                    <a:pt x="425" y="503"/>
                    <a:pt x="425" y="503"/>
                  </a:cubicBezTo>
                  <a:cubicBezTo>
                    <a:pt x="423" y="490"/>
                    <a:pt x="432" y="478"/>
                    <a:pt x="446" y="475"/>
                  </a:cubicBezTo>
                  <a:cubicBezTo>
                    <a:pt x="760" y="410"/>
                    <a:pt x="706" y="52"/>
                    <a:pt x="380" y="52"/>
                  </a:cubicBezTo>
                  <a:cubicBezTo>
                    <a:pt x="19" y="52"/>
                    <a:pt x="31" y="455"/>
                    <a:pt x="315" y="475"/>
                  </a:cubicBezTo>
                  <a:cubicBezTo>
                    <a:pt x="321" y="476"/>
                    <a:pt x="327" y="478"/>
                    <a:pt x="332" y="483"/>
                  </a:cubicBezTo>
                  <a:cubicBezTo>
                    <a:pt x="434" y="578"/>
                    <a:pt x="434" y="578"/>
                    <a:pt x="434" y="57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ZA" sz="1350" dirty="0">
                <a:solidFill>
                  <a:srgbClr val="717171"/>
                </a:solidFill>
              </a:endParaRPr>
            </a:p>
          </p:txBody>
        </p:sp>
      </p:grpSp>
      <p:grpSp>
        <p:nvGrpSpPr>
          <p:cNvPr id="15" name="noun_project_0826.eps"/>
          <p:cNvGrpSpPr>
            <a:grpSpLocks/>
          </p:cNvGrpSpPr>
          <p:nvPr/>
        </p:nvGrpSpPr>
        <p:grpSpPr bwMode="auto">
          <a:xfrm>
            <a:off x="347687" y="4160694"/>
            <a:ext cx="503845" cy="520925"/>
            <a:chOff x="4044" y="2501"/>
            <a:chExt cx="290" cy="364"/>
          </a:xfrm>
          <a:solidFill>
            <a:schemeClr val="bg2">
              <a:lumMod val="50000"/>
            </a:schemeClr>
          </a:solidFill>
        </p:grpSpPr>
        <p:sp>
          <p:nvSpPr>
            <p:cNvPr id="16" name="Freeform 280"/>
            <p:cNvSpPr>
              <a:spLocks/>
            </p:cNvSpPr>
            <p:nvPr/>
          </p:nvSpPr>
          <p:spPr bwMode="auto">
            <a:xfrm>
              <a:off x="4161" y="2605"/>
              <a:ext cx="54" cy="54"/>
            </a:xfrm>
            <a:custGeom>
              <a:avLst/>
              <a:gdLst>
                <a:gd name="T0" fmla="*/ 3 w 486"/>
                <a:gd name="T1" fmla="*/ 0 h 485"/>
                <a:gd name="T2" fmla="*/ 4 w 486"/>
                <a:gd name="T3" fmla="*/ 0 h 485"/>
                <a:gd name="T4" fmla="*/ 4 w 486"/>
                <a:gd name="T5" fmla="*/ 0 h 485"/>
                <a:gd name="T6" fmla="*/ 4 w 486"/>
                <a:gd name="T7" fmla="*/ 0 h 485"/>
                <a:gd name="T8" fmla="*/ 5 w 486"/>
                <a:gd name="T9" fmla="*/ 1 h 485"/>
                <a:gd name="T10" fmla="*/ 5 w 486"/>
                <a:gd name="T11" fmla="*/ 1 h 485"/>
                <a:gd name="T12" fmla="*/ 5 w 486"/>
                <a:gd name="T13" fmla="*/ 1 h 485"/>
                <a:gd name="T14" fmla="*/ 6 w 486"/>
                <a:gd name="T15" fmla="*/ 2 h 485"/>
                <a:gd name="T16" fmla="*/ 6 w 486"/>
                <a:gd name="T17" fmla="*/ 2 h 485"/>
                <a:gd name="T18" fmla="*/ 6 w 486"/>
                <a:gd name="T19" fmla="*/ 2 h 485"/>
                <a:gd name="T20" fmla="*/ 6 w 486"/>
                <a:gd name="T21" fmla="*/ 3 h 485"/>
                <a:gd name="T22" fmla="*/ 6 w 486"/>
                <a:gd name="T23" fmla="*/ 3 h 485"/>
                <a:gd name="T24" fmla="*/ 6 w 486"/>
                <a:gd name="T25" fmla="*/ 4 h 485"/>
                <a:gd name="T26" fmla="*/ 6 w 486"/>
                <a:gd name="T27" fmla="*/ 4 h 485"/>
                <a:gd name="T28" fmla="*/ 6 w 486"/>
                <a:gd name="T29" fmla="*/ 5 h 485"/>
                <a:gd name="T30" fmla="*/ 5 w 486"/>
                <a:gd name="T31" fmla="*/ 5 h 485"/>
                <a:gd name="T32" fmla="*/ 5 w 486"/>
                <a:gd name="T33" fmla="*/ 5 h 485"/>
                <a:gd name="T34" fmla="*/ 5 w 486"/>
                <a:gd name="T35" fmla="*/ 6 h 485"/>
                <a:gd name="T36" fmla="*/ 4 w 486"/>
                <a:gd name="T37" fmla="*/ 6 h 485"/>
                <a:gd name="T38" fmla="*/ 4 w 486"/>
                <a:gd name="T39" fmla="*/ 6 h 485"/>
                <a:gd name="T40" fmla="*/ 3 w 486"/>
                <a:gd name="T41" fmla="*/ 6 h 485"/>
                <a:gd name="T42" fmla="*/ 3 w 486"/>
                <a:gd name="T43" fmla="*/ 6 h 485"/>
                <a:gd name="T44" fmla="*/ 3 w 486"/>
                <a:gd name="T45" fmla="*/ 6 h 485"/>
                <a:gd name="T46" fmla="*/ 2 w 486"/>
                <a:gd name="T47" fmla="*/ 6 h 485"/>
                <a:gd name="T48" fmla="*/ 2 w 486"/>
                <a:gd name="T49" fmla="*/ 6 h 485"/>
                <a:gd name="T50" fmla="*/ 1 w 486"/>
                <a:gd name="T51" fmla="*/ 6 h 485"/>
                <a:gd name="T52" fmla="*/ 1 w 486"/>
                <a:gd name="T53" fmla="*/ 5 h 485"/>
                <a:gd name="T54" fmla="*/ 1 w 486"/>
                <a:gd name="T55" fmla="*/ 5 h 485"/>
                <a:gd name="T56" fmla="*/ 0 w 486"/>
                <a:gd name="T57" fmla="*/ 5 h 485"/>
                <a:gd name="T58" fmla="*/ 0 w 486"/>
                <a:gd name="T59" fmla="*/ 4 h 485"/>
                <a:gd name="T60" fmla="*/ 0 w 486"/>
                <a:gd name="T61" fmla="*/ 4 h 485"/>
                <a:gd name="T62" fmla="*/ 0 w 486"/>
                <a:gd name="T63" fmla="*/ 3 h 485"/>
                <a:gd name="T64" fmla="*/ 0 w 486"/>
                <a:gd name="T65" fmla="*/ 3 h 485"/>
                <a:gd name="T66" fmla="*/ 0 w 486"/>
                <a:gd name="T67" fmla="*/ 3 h 485"/>
                <a:gd name="T68" fmla="*/ 0 w 486"/>
                <a:gd name="T69" fmla="*/ 2 h 485"/>
                <a:gd name="T70" fmla="*/ 0 w 486"/>
                <a:gd name="T71" fmla="*/ 2 h 485"/>
                <a:gd name="T72" fmla="*/ 0 w 486"/>
                <a:gd name="T73" fmla="*/ 1 h 485"/>
                <a:gd name="T74" fmla="*/ 1 w 486"/>
                <a:gd name="T75" fmla="*/ 1 h 485"/>
                <a:gd name="T76" fmla="*/ 1 w 486"/>
                <a:gd name="T77" fmla="*/ 1 h 485"/>
                <a:gd name="T78" fmla="*/ 1 w 486"/>
                <a:gd name="T79" fmla="*/ 0 h 485"/>
                <a:gd name="T80" fmla="*/ 2 w 486"/>
                <a:gd name="T81" fmla="*/ 0 h 485"/>
                <a:gd name="T82" fmla="*/ 2 w 486"/>
                <a:gd name="T83" fmla="*/ 0 h 485"/>
                <a:gd name="T84" fmla="*/ 3 w 486"/>
                <a:gd name="T85" fmla="*/ 0 h 485"/>
                <a:gd name="T86" fmla="*/ 3 w 486"/>
                <a:gd name="T87" fmla="*/ 0 h 4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6"/>
                <a:gd name="T133" fmla="*/ 0 h 485"/>
                <a:gd name="T134" fmla="*/ 486 w 486"/>
                <a:gd name="T135" fmla="*/ 485 h 4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6" h="485">
                  <a:moveTo>
                    <a:pt x="247" y="0"/>
                  </a:moveTo>
                  <a:lnTo>
                    <a:pt x="285" y="3"/>
                  </a:lnTo>
                  <a:lnTo>
                    <a:pt x="322" y="12"/>
                  </a:lnTo>
                  <a:lnTo>
                    <a:pt x="356" y="27"/>
                  </a:lnTo>
                  <a:lnTo>
                    <a:pt x="387" y="46"/>
                  </a:lnTo>
                  <a:lnTo>
                    <a:pt x="416" y="70"/>
                  </a:lnTo>
                  <a:lnTo>
                    <a:pt x="439" y="98"/>
                  </a:lnTo>
                  <a:lnTo>
                    <a:pt x="459" y="129"/>
                  </a:lnTo>
                  <a:lnTo>
                    <a:pt x="474" y="163"/>
                  </a:lnTo>
                  <a:lnTo>
                    <a:pt x="483" y="200"/>
                  </a:lnTo>
                  <a:lnTo>
                    <a:pt x="486" y="238"/>
                  </a:lnTo>
                  <a:lnTo>
                    <a:pt x="483" y="276"/>
                  </a:lnTo>
                  <a:lnTo>
                    <a:pt x="476" y="310"/>
                  </a:lnTo>
                  <a:lnTo>
                    <a:pt x="464" y="343"/>
                  </a:lnTo>
                  <a:lnTo>
                    <a:pt x="447" y="374"/>
                  </a:lnTo>
                  <a:lnTo>
                    <a:pt x="427" y="401"/>
                  </a:lnTo>
                  <a:lnTo>
                    <a:pt x="403" y="426"/>
                  </a:lnTo>
                  <a:lnTo>
                    <a:pt x="377" y="446"/>
                  </a:lnTo>
                  <a:lnTo>
                    <a:pt x="347" y="462"/>
                  </a:lnTo>
                  <a:lnTo>
                    <a:pt x="316" y="475"/>
                  </a:lnTo>
                  <a:lnTo>
                    <a:pt x="282" y="482"/>
                  </a:lnTo>
                  <a:lnTo>
                    <a:pt x="247" y="485"/>
                  </a:lnTo>
                  <a:lnTo>
                    <a:pt x="210" y="482"/>
                  </a:lnTo>
                  <a:lnTo>
                    <a:pt x="175" y="475"/>
                  </a:lnTo>
                  <a:lnTo>
                    <a:pt x="142" y="462"/>
                  </a:lnTo>
                  <a:lnTo>
                    <a:pt x="111" y="446"/>
                  </a:lnTo>
                  <a:lnTo>
                    <a:pt x="84" y="426"/>
                  </a:lnTo>
                  <a:lnTo>
                    <a:pt x="60" y="401"/>
                  </a:lnTo>
                  <a:lnTo>
                    <a:pt x="40" y="374"/>
                  </a:lnTo>
                  <a:lnTo>
                    <a:pt x="22" y="343"/>
                  </a:lnTo>
                  <a:lnTo>
                    <a:pt x="10" y="310"/>
                  </a:lnTo>
                  <a:lnTo>
                    <a:pt x="3" y="276"/>
                  </a:lnTo>
                  <a:lnTo>
                    <a:pt x="0" y="238"/>
                  </a:lnTo>
                  <a:lnTo>
                    <a:pt x="3" y="203"/>
                  </a:lnTo>
                  <a:lnTo>
                    <a:pt x="10" y="170"/>
                  </a:lnTo>
                  <a:lnTo>
                    <a:pt x="22" y="138"/>
                  </a:lnTo>
                  <a:lnTo>
                    <a:pt x="40" y="108"/>
                  </a:lnTo>
                  <a:lnTo>
                    <a:pt x="60" y="82"/>
                  </a:lnTo>
                  <a:lnTo>
                    <a:pt x="84" y="58"/>
                  </a:lnTo>
                  <a:lnTo>
                    <a:pt x="111" y="38"/>
                  </a:lnTo>
                  <a:lnTo>
                    <a:pt x="142" y="22"/>
                  </a:lnTo>
                  <a:lnTo>
                    <a:pt x="175" y="10"/>
                  </a:lnTo>
                  <a:lnTo>
                    <a:pt x="210" y="2"/>
                  </a:lnTo>
                  <a:lnTo>
                    <a:pt x="247" y="0"/>
                  </a:lnTo>
                  <a:close/>
                </a:path>
              </a:pathLst>
            </a:custGeom>
            <a:grpFill/>
            <a:ln w="0">
              <a:solidFill>
                <a:schemeClr val="bg1"/>
              </a:solidFill>
              <a:prstDash val="solid"/>
              <a:round/>
              <a:headEnd/>
              <a:tailEnd/>
            </a:ln>
          </p:spPr>
          <p:txBody>
            <a:bodyPr/>
            <a:lstStyle/>
            <a:p>
              <a:endParaRPr lang="en-ZA" sz="1350" dirty="0">
                <a:solidFill>
                  <a:srgbClr val="717171"/>
                </a:solidFill>
              </a:endParaRPr>
            </a:p>
          </p:txBody>
        </p:sp>
        <p:sp>
          <p:nvSpPr>
            <p:cNvPr id="17" name="Freeform 281"/>
            <p:cNvSpPr>
              <a:spLocks noEditPoints="1"/>
            </p:cNvSpPr>
            <p:nvPr/>
          </p:nvSpPr>
          <p:spPr bwMode="auto">
            <a:xfrm>
              <a:off x="4095" y="2589"/>
              <a:ext cx="168" cy="276"/>
            </a:xfrm>
            <a:custGeom>
              <a:avLst/>
              <a:gdLst>
                <a:gd name="T0" fmla="*/ 6 w 1514"/>
                <a:gd name="T1" fmla="*/ 25 h 2489"/>
                <a:gd name="T2" fmla="*/ 6 w 1514"/>
                <a:gd name="T3" fmla="*/ 25 h 2489"/>
                <a:gd name="T4" fmla="*/ 5 w 1514"/>
                <a:gd name="T5" fmla="*/ 25 h 2489"/>
                <a:gd name="T6" fmla="*/ 5 w 1514"/>
                <a:gd name="T7" fmla="*/ 24 h 2489"/>
                <a:gd name="T8" fmla="*/ 17 w 1514"/>
                <a:gd name="T9" fmla="*/ 0 h 2489"/>
                <a:gd name="T10" fmla="*/ 18 w 1514"/>
                <a:gd name="T11" fmla="*/ 1 h 2489"/>
                <a:gd name="T12" fmla="*/ 19 w 1514"/>
                <a:gd name="T13" fmla="*/ 2 h 2489"/>
                <a:gd name="T14" fmla="*/ 16 w 1514"/>
                <a:gd name="T15" fmla="*/ 9 h 2489"/>
                <a:gd name="T16" fmla="*/ 18 w 1514"/>
                <a:gd name="T17" fmla="*/ 22 h 2489"/>
                <a:gd name="T18" fmla="*/ 18 w 1514"/>
                <a:gd name="T19" fmla="*/ 23 h 2489"/>
                <a:gd name="T20" fmla="*/ 14 w 1514"/>
                <a:gd name="T21" fmla="*/ 24 h 2489"/>
                <a:gd name="T22" fmla="*/ 14 w 1514"/>
                <a:gd name="T23" fmla="*/ 26 h 2489"/>
                <a:gd name="T24" fmla="*/ 14 w 1514"/>
                <a:gd name="T25" fmla="*/ 28 h 2489"/>
                <a:gd name="T26" fmla="*/ 14 w 1514"/>
                <a:gd name="T27" fmla="*/ 29 h 2489"/>
                <a:gd name="T28" fmla="*/ 14 w 1514"/>
                <a:gd name="T29" fmla="*/ 30 h 2489"/>
                <a:gd name="T30" fmla="*/ 14 w 1514"/>
                <a:gd name="T31" fmla="*/ 30 h 2489"/>
                <a:gd name="T32" fmla="*/ 13 w 1514"/>
                <a:gd name="T33" fmla="*/ 31 h 2489"/>
                <a:gd name="T34" fmla="*/ 12 w 1514"/>
                <a:gd name="T35" fmla="*/ 31 h 2489"/>
                <a:gd name="T36" fmla="*/ 11 w 1514"/>
                <a:gd name="T37" fmla="*/ 30 h 2489"/>
                <a:gd name="T38" fmla="*/ 10 w 1514"/>
                <a:gd name="T39" fmla="*/ 29 h 2489"/>
                <a:gd name="T40" fmla="*/ 10 w 1514"/>
                <a:gd name="T41" fmla="*/ 26 h 2489"/>
                <a:gd name="T42" fmla="*/ 10 w 1514"/>
                <a:gd name="T43" fmla="*/ 23 h 2489"/>
                <a:gd name="T44" fmla="*/ 10 w 1514"/>
                <a:gd name="T45" fmla="*/ 29 h 2489"/>
                <a:gd name="T46" fmla="*/ 9 w 1514"/>
                <a:gd name="T47" fmla="*/ 30 h 2489"/>
                <a:gd name="T48" fmla="*/ 9 w 1514"/>
                <a:gd name="T49" fmla="*/ 30 h 2489"/>
                <a:gd name="T50" fmla="*/ 8 w 1514"/>
                <a:gd name="T51" fmla="*/ 31 h 2489"/>
                <a:gd name="T52" fmla="*/ 7 w 1514"/>
                <a:gd name="T53" fmla="*/ 30 h 2489"/>
                <a:gd name="T54" fmla="*/ 7 w 1514"/>
                <a:gd name="T55" fmla="*/ 30 h 2489"/>
                <a:gd name="T56" fmla="*/ 6 w 1514"/>
                <a:gd name="T57" fmla="*/ 30 h 2489"/>
                <a:gd name="T58" fmla="*/ 4 w 1514"/>
                <a:gd name="T59" fmla="*/ 29 h 2489"/>
                <a:gd name="T60" fmla="*/ 3 w 1514"/>
                <a:gd name="T61" fmla="*/ 28 h 2489"/>
                <a:gd name="T62" fmla="*/ 1 w 1514"/>
                <a:gd name="T63" fmla="*/ 27 h 2489"/>
                <a:gd name="T64" fmla="*/ 0 w 1514"/>
                <a:gd name="T65" fmla="*/ 26 h 2489"/>
                <a:gd name="T66" fmla="*/ 0 w 1514"/>
                <a:gd name="T67" fmla="*/ 25 h 2489"/>
                <a:gd name="T68" fmla="*/ 0 w 1514"/>
                <a:gd name="T69" fmla="*/ 25 h 2489"/>
                <a:gd name="T70" fmla="*/ 1 w 1514"/>
                <a:gd name="T71" fmla="*/ 24 h 2489"/>
                <a:gd name="T72" fmla="*/ 1 w 1514"/>
                <a:gd name="T73" fmla="*/ 24 h 2489"/>
                <a:gd name="T74" fmla="*/ 2 w 1514"/>
                <a:gd name="T75" fmla="*/ 24 h 2489"/>
                <a:gd name="T76" fmla="*/ 6 w 1514"/>
                <a:gd name="T77" fmla="*/ 23 h 2489"/>
                <a:gd name="T78" fmla="*/ 3 w 1514"/>
                <a:gd name="T79" fmla="*/ 23 h 2489"/>
                <a:gd name="T80" fmla="*/ 7 w 1514"/>
                <a:gd name="T81" fmla="*/ 15 h 2489"/>
                <a:gd name="T82" fmla="*/ 4 w 1514"/>
                <a:gd name="T83" fmla="*/ 9 h 2489"/>
                <a:gd name="T84" fmla="*/ 4 w 1514"/>
                <a:gd name="T85" fmla="*/ 7 h 2489"/>
                <a:gd name="T86" fmla="*/ 3 w 1514"/>
                <a:gd name="T87" fmla="*/ 6 h 2489"/>
                <a:gd name="T88" fmla="*/ 3 w 1514"/>
                <a:gd name="T89" fmla="*/ 4 h 2489"/>
                <a:gd name="T90" fmla="*/ 2 w 1514"/>
                <a:gd name="T91" fmla="*/ 3 h 2489"/>
                <a:gd name="T92" fmla="*/ 2 w 1514"/>
                <a:gd name="T93" fmla="*/ 2 h 2489"/>
                <a:gd name="T94" fmla="*/ 2 w 1514"/>
                <a:gd name="T95" fmla="*/ 1 h 2489"/>
                <a:gd name="T96" fmla="*/ 3 w 1514"/>
                <a:gd name="T97" fmla="*/ 0 h 2489"/>
                <a:gd name="T98" fmla="*/ 4 w 1514"/>
                <a:gd name="T99" fmla="*/ 0 h 2489"/>
                <a:gd name="T100" fmla="*/ 5 w 1514"/>
                <a:gd name="T101" fmla="*/ 1 h 2489"/>
                <a:gd name="T102" fmla="*/ 13 w 1514"/>
                <a:gd name="T103" fmla="*/ 8 h 2489"/>
                <a:gd name="T104" fmla="*/ 16 w 1514"/>
                <a:gd name="T105" fmla="*/ 1 h 2489"/>
                <a:gd name="T106" fmla="*/ 16 w 1514"/>
                <a:gd name="T107" fmla="*/ 0 h 24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14"/>
                <a:gd name="T163" fmla="*/ 0 h 2489"/>
                <a:gd name="T164" fmla="*/ 1514 w 1514"/>
                <a:gd name="T165" fmla="*/ 2489 h 24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14" h="2489">
                  <a:moveTo>
                    <a:pt x="479" y="1943"/>
                  </a:moveTo>
                  <a:lnTo>
                    <a:pt x="479" y="1968"/>
                  </a:lnTo>
                  <a:lnTo>
                    <a:pt x="479" y="1994"/>
                  </a:lnTo>
                  <a:lnTo>
                    <a:pt x="479" y="2019"/>
                  </a:lnTo>
                  <a:lnTo>
                    <a:pt x="479" y="2040"/>
                  </a:lnTo>
                  <a:lnTo>
                    <a:pt x="479" y="2057"/>
                  </a:lnTo>
                  <a:lnTo>
                    <a:pt x="469" y="2050"/>
                  </a:lnTo>
                  <a:lnTo>
                    <a:pt x="456" y="2041"/>
                  </a:lnTo>
                  <a:lnTo>
                    <a:pt x="440" y="2032"/>
                  </a:lnTo>
                  <a:lnTo>
                    <a:pt x="424" y="2022"/>
                  </a:lnTo>
                  <a:lnTo>
                    <a:pt x="409" y="2013"/>
                  </a:lnTo>
                  <a:lnTo>
                    <a:pt x="417" y="2000"/>
                  </a:lnTo>
                  <a:lnTo>
                    <a:pt x="428" y="1984"/>
                  </a:lnTo>
                  <a:lnTo>
                    <a:pt x="442" y="1970"/>
                  </a:lnTo>
                  <a:lnTo>
                    <a:pt x="459" y="1956"/>
                  </a:lnTo>
                  <a:lnTo>
                    <a:pt x="479" y="1943"/>
                  </a:lnTo>
                  <a:close/>
                  <a:moveTo>
                    <a:pt x="1377" y="0"/>
                  </a:moveTo>
                  <a:lnTo>
                    <a:pt x="1401" y="1"/>
                  </a:lnTo>
                  <a:lnTo>
                    <a:pt x="1428" y="9"/>
                  </a:lnTo>
                  <a:lnTo>
                    <a:pt x="1453" y="19"/>
                  </a:lnTo>
                  <a:lnTo>
                    <a:pt x="1475" y="32"/>
                  </a:lnTo>
                  <a:lnTo>
                    <a:pt x="1491" y="47"/>
                  </a:lnTo>
                  <a:lnTo>
                    <a:pt x="1503" y="65"/>
                  </a:lnTo>
                  <a:lnTo>
                    <a:pt x="1511" y="86"/>
                  </a:lnTo>
                  <a:lnTo>
                    <a:pt x="1514" y="111"/>
                  </a:lnTo>
                  <a:lnTo>
                    <a:pt x="1512" y="137"/>
                  </a:lnTo>
                  <a:lnTo>
                    <a:pt x="1507" y="169"/>
                  </a:lnTo>
                  <a:lnTo>
                    <a:pt x="1496" y="202"/>
                  </a:lnTo>
                  <a:lnTo>
                    <a:pt x="1333" y="698"/>
                  </a:lnTo>
                  <a:lnTo>
                    <a:pt x="1333" y="702"/>
                  </a:lnTo>
                  <a:lnTo>
                    <a:pt x="1332" y="707"/>
                  </a:lnTo>
                  <a:lnTo>
                    <a:pt x="1154" y="1200"/>
                  </a:lnTo>
                  <a:lnTo>
                    <a:pt x="1470" y="1815"/>
                  </a:lnTo>
                  <a:lnTo>
                    <a:pt x="1473" y="1823"/>
                  </a:lnTo>
                  <a:lnTo>
                    <a:pt x="1473" y="1832"/>
                  </a:lnTo>
                  <a:lnTo>
                    <a:pt x="1470" y="1840"/>
                  </a:lnTo>
                  <a:lnTo>
                    <a:pt x="1464" y="1847"/>
                  </a:lnTo>
                  <a:lnTo>
                    <a:pt x="1456" y="1851"/>
                  </a:lnTo>
                  <a:lnTo>
                    <a:pt x="1447" y="1853"/>
                  </a:lnTo>
                  <a:lnTo>
                    <a:pt x="1174" y="1852"/>
                  </a:lnTo>
                  <a:lnTo>
                    <a:pt x="1174" y="1895"/>
                  </a:lnTo>
                  <a:lnTo>
                    <a:pt x="1174" y="1939"/>
                  </a:lnTo>
                  <a:lnTo>
                    <a:pt x="1174" y="1983"/>
                  </a:lnTo>
                  <a:lnTo>
                    <a:pt x="1174" y="2028"/>
                  </a:lnTo>
                  <a:lnTo>
                    <a:pt x="1174" y="2072"/>
                  </a:lnTo>
                  <a:lnTo>
                    <a:pt x="1174" y="2115"/>
                  </a:lnTo>
                  <a:lnTo>
                    <a:pt x="1173" y="2156"/>
                  </a:lnTo>
                  <a:lnTo>
                    <a:pt x="1173" y="2194"/>
                  </a:lnTo>
                  <a:lnTo>
                    <a:pt x="1173" y="2229"/>
                  </a:lnTo>
                  <a:lnTo>
                    <a:pt x="1173" y="2261"/>
                  </a:lnTo>
                  <a:lnTo>
                    <a:pt x="1173" y="2287"/>
                  </a:lnTo>
                  <a:lnTo>
                    <a:pt x="1173" y="2310"/>
                  </a:lnTo>
                  <a:lnTo>
                    <a:pt x="1173" y="2326"/>
                  </a:lnTo>
                  <a:lnTo>
                    <a:pt x="1173" y="2336"/>
                  </a:lnTo>
                  <a:lnTo>
                    <a:pt x="1173" y="2340"/>
                  </a:lnTo>
                  <a:lnTo>
                    <a:pt x="1171" y="2369"/>
                  </a:lnTo>
                  <a:lnTo>
                    <a:pt x="1166" y="2394"/>
                  </a:lnTo>
                  <a:lnTo>
                    <a:pt x="1159" y="2416"/>
                  </a:lnTo>
                  <a:lnTo>
                    <a:pt x="1149" y="2434"/>
                  </a:lnTo>
                  <a:lnTo>
                    <a:pt x="1136" y="2448"/>
                  </a:lnTo>
                  <a:lnTo>
                    <a:pt x="1122" y="2461"/>
                  </a:lnTo>
                  <a:lnTo>
                    <a:pt x="1108" y="2470"/>
                  </a:lnTo>
                  <a:lnTo>
                    <a:pt x="1093" y="2477"/>
                  </a:lnTo>
                  <a:lnTo>
                    <a:pt x="1077" y="2482"/>
                  </a:lnTo>
                  <a:lnTo>
                    <a:pt x="1062" y="2485"/>
                  </a:lnTo>
                  <a:lnTo>
                    <a:pt x="1048" y="2487"/>
                  </a:lnTo>
                  <a:lnTo>
                    <a:pt x="1035" y="2489"/>
                  </a:lnTo>
                  <a:lnTo>
                    <a:pt x="1024" y="2489"/>
                  </a:lnTo>
                  <a:lnTo>
                    <a:pt x="1011" y="2488"/>
                  </a:lnTo>
                  <a:lnTo>
                    <a:pt x="994" y="2486"/>
                  </a:lnTo>
                  <a:lnTo>
                    <a:pt x="975" y="2482"/>
                  </a:lnTo>
                  <a:lnTo>
                    <a:pt x="955" y="2475"/>
                  </a:lnTo>
                  <a:lnTo>
                    <a:pt x="935" y="2464"/>
                  </a:lnTo>
                  <a:lnTo>
                    <a:pt x="919" y="2456"/>
                  </a:lnTo>
                  <a:lnTo>
                    <a:pt x="899" y="2445"/>
                  </a:lnTo>
                  <a:lnTo>
                    <a:pt x="876" y="2433"/>
                  </a:lnTo>
                  <a:lnTo>
                    <a:pt x="849" y="2419"/>
                  </a:lnTo>
                  <a:lnTo>
                    <a:pt x="820" y="2403"/>
                  </a:lnTo>
                  <a:lnTo>
                    <a:pt x="825" y="2380"/>
                  </a:lnTo>
                  <a:lnTo>
                    <a:pt x="827" y="2351"/>
                  </a:lnTo>
                  <a:lnTo>
                    <a:pt x="827" y="2075"/>
                  </a:lnTo>
                  <a:lnTo>
                    <a:pt x="843" y="2084"/>
                  </a:lnTo>
                  <a:lnTo>
                    <a:pt x="860" y="2093"/>
                  </a:lnTo>
                  <a:lnTo>
                    <a:pt x="876" y="2103"/>
                  </a:lnTo>
                  <a:lnTo>
                    <a:pt x="876" y="1851"/>
                  </a:lnTo>
                  <a:lnTo>
                    <a:pt x="799" y="1851"/>
                  </a:lnTo>
                  <a:lnTo>
                    <a:pt x="801" y="2351"/>
                  </a:lnTo>
                  <a:lnTo>
                    <a:pt x="799" y="2373"/>
                  </a:lnTo>
                  <a:lnTo>
                    <a:pt x="796" y="2391"/>
                  </a:lnTo>
                  <a:lnTo>
                    <a:pt x="787" y="2413"/>
                  </a:lnTo>
                  <a:lnTo>
                    <a:pt x="776" y="2430"/>
                  </a:lnTo>
                  <a:lnTo>
                    <a:pt x="762" y="2445"/>
                  </a:lnTo>
                  <a:lnTo>
                    <a:pt x="748" y="2457"/>
                  </a:lnTo>
                  <a:lnTo>
                    <a:pt x="732" y="2466"/>
                  </a:lnTo>
                  <a:lnTo>
                    <a:pt x="715" y="2473"/>
                  </a:lnTo>
                  <a:lnTo>
                    <a:pt x="700" y="2478"/>
                  </a:lnTo>
                  <a:lnTo>
                    <a:pt x="685" y="2482"/>
                  </a:lnTo>
                  <a:lnTo>
                    <a:pt x="671" y="2484"/>
                  </a:lnTo>
                  <a:lnTo>
                    <a:pt x="659" y="2485"/>
                  </a:lnTo>
                  <a:lnTo>
                    <a:pt x="650" y="2485"/>
                  </a:lnTo>
                  <a:lnTo>
                    <a:pt x="635" y="2484"/>
                  </a:lnTo>
                  <a:lnTo>
                    <a:pt x="615" y="2482"/>
                  </a:lnTo>
                  <a:lnTo>
                    <a:pt x="593" y="2476"/>
                  </a:lnTo>
                  <a:lnTo>
                    <a:pt x="592" y="2475"/>
                  </a:lnTo>
                  <a:lnTo>
                    <a:pt x="587" y="2473"/>
                  </a:lnTo>
                  <a:lnTo>
                    <a:pt x="579" y="2470"/>
                  </a:lnTo>
                  <a:lnTo>
                    <a:pt x="571" y="2466"/>
                  </a:lnTo>
                  <a:lnTo>
                    <a:pt x="564" y="2462"/>
                  </a:lnTo>
                  <a:lnTo>
                    <a:pt x="558" y="2459"/>
                  </a:lnTo>
                  <a:lnTo>
                    <a:pt x="537" y="2447"/>
                  </a:lnTo>
                  <a:lnTo>
                    <a:pt x="512" y="2434"/>
                  </a:lnTo>
                  <a:lnTo>
                    <a:pt x="483" y="2419"/>
                  </a:lnTo>
                  <a:lnTo>
                    <a:pt x="453" y="2401"/>
                  </a:lnTo>
                  <a:lnTo>
                    <a:pt x="419" y="2384"/>
                  </a:lnTo>
                  <a:lnTo>
                    <a:pt x="384" y="2365"/>
                  </a:lnTo>
                  <a:lnTo>
                    <a:pt x="348" y="2345"/>
                  </a:lnTo>
                  <a:lnTo>
                    <a:pt x="312" y="2326"/>
                  </a:lnTo>
                  <a:lnTo>
                    <a:pt x="276" y="2307"/>
                  </a:lnTo>
                  <a:lnTo>
                    <a:pt x="240" y="2287"/>
                  </a:lnTo>
                  <a:lnTo>
                    <a:pt x="205" y="2268"/>
                  </a:lnTo>
                  <a:lnTo>
                    <a:pt x="174" y="2250"/>
                  </a:lnTo>
                  <a:lnTo>
                    <a:pt x="144" y="2234"/>
                  </a:lnTo>
                  <a:lnTo>
                    <a:pt x="116" y="2219"/>
                  </a:lnTo>
                  <a:lnTo>
                    <a:pt x="94" y="2207"/>
                  </a:lnTo>
                  <a:lnTo>
                    <a:pt x="75" y="2195"/>
                  </a:lnTo>
                  <a:lnTo>
                    <a:pt x="50" y="2179"/>
                  </a:lnTo>
                  <a:lnTo>
                    <a:pt x="31" y="2161"/>
                  </a:lnTo>
                  <a:lnTo>
                    <a:pt x="17" y="2142"/>
                  </a:lnTo>
                  <a:lnTo>
                    <a:pt x="8" y="2123"/>
                  </a:lnTo>
                  <a:lnTo>
                    <a:pt x="2" y="2104"/>
                  </a:lnTo>
                  <a:lnTo>
                    <a:pt x="0" y="2084"/>
                  </a:lnTo>
                  <a:lnTo>
                    <a:pt x="1" y="2065"/>
                  </a:lnTo>
                  <a:lnTo>
                    <a:pt x="3" y="2048"/>
                  </a:lnTo>
                  <a:lnTo>
                    <a:pt x="7" y="2031"/>
                  </a:lnTo>
                  <a:lnTo>
                    <a:pt x="12" y="2017"/>
                  </a:lnTo>
                  <a:lnTo>
                    <a:pt x="17" y="2005"/>
                  </a:lnTo>
                  <a:lnTo>
                    <a:pt x="22" y="1994"/>
                  </a:lnTo>
                  <a:lnTo>
                    <a:pt x="29" y="1985"/>
                  </a:lnTo>
                  <a:lnTo>
                    <a:pt x="36" y="1975"/>
                  </a:lnTo>
                  <a:lnTo>
                    <a:pt x="44" y="1964"/>
                  </a:lnTo>
                  <a:lnTo>
                    <a:pt x="55" y="1953"/>
                  </a:lnTo>
                  <a:lnTo>
                    <a:pt x="66" y="1942"/>
                  </a:lnTo>
                  <a:lnTo>
                    <a:pt x="81" y="1932"/>
                  </a:lnTo>
                  <a:lnTo>
                    <a:pt x="96" y="1924"/>
                  </a:lnTo>
                  <a:lnTo>
                    <a:pt x="113" y="1918"/>
                  </a:lnTo>
                  <a:lnTo>
                    <a:pt x="132" y="1915"/>
                  </a:lnTo>
                  <a:lnTo>
                    <a:pt x="152" y="1915"/>
                  </a:lnTo>
                  <a:lnTo>
                    <a:pt x="175" y="1918"/>
                  </a:lnTo>
                  <a:lnTo>
                    <a:pt x="199" y="1926"/>
                  </a:lnTo>
                  <a:lnTo>
                    <a:pt x="226" y="1939"/>
                  </a:lnTo>
                  <a:lnTo>
                    <a:pt x="506" y="2102"/>
                  </a:lnTo>
                  <a:lnTo>
                    <a:pt x="505" y="1855"/>
                  </a:lnTo>
                  <a:lnTo>
                    <a:pt x="243" y="1857"/>
                  </a:lnTo>
                  <a:lnTo>
                    <a:pt x="234" y="1855"/>
                  </a:lnTo>
                  <a:lnTo>
                    <a:pt x="227" y="1851"/>
                  </a:lnTo>
                  <a:lnTo>
                    <a:pt x="221" y="1845"/>
                  </a:lnTo>
                  <a:lnTo>
                    <a:pt x="218" y="1836"/>
                  </a:lnTo>
                  <a:lnTo>
                    <a:pt x="218" y="1827"/>
                  </a:lnTo>
                  <a:lnTo>
                    <a:pt x="220" y="1819"/>
                  </a:lnTo>
                  <a:lnTo>
                    <a:pt x="529" y="1208"/>
                  </a:lnTo>
                  <a:lnTo>
                    <a:pt x="352" y="722"/>
                  </a:lnTo>
                  <a:lnTo>
                    <a:pt x="351" y="717"/>
                  </a:lnTo>
                  <a:lnTo>
                    <a:pt x="351" y="714"/>
                  </a:lnTo>
                  <a:lnTo>
                    <a:pt x="344" y="696"/>
                  </a:lnTo>
                  <a:lnTo>
                    <a:pt x="337" y="675"/>
                  </a:lnTo>
                  <a:lnTo>
                    <a:pt x="329" y="649"/>
                  </a:lnTo>
                  <a:lnTo>
                    <a:pt x="320" y="621"/>
                  </a:lnTo>
                  <a:lnTo>
                    <a:pt x="310" y="590"/>
                  </a:lnTo>
                  <a:lnTo>
                    <a:pt x="298" y="558"/>
                  </a:lnTo>
                  <a:lnTo>
                    <a:pt x="288" y="525"/>
                  </a:lnTo>
                  <a:lnTo>
                    <a:pt x="276" y="490"/>
                  </a:lnTo>
                  <a:lnTo>
                    <a:pt x="265" y="455"/>
                  </a:lnTo>
                  <a:lnTo>
                    <a:pt x="253" y="421"/>
                  </a:lnTo>
                  <a:lnTo>
                    <a:pt x="242" y="387"/>
                  </a:lnTo>
                  <a:lnTo>
                    <a:pt x="232" y="354"/>
                  </a:lnTo>
                  <a:lnTo>
                    <a:pt x="222" y="325"/>
                  </a:lnTo>
                  <a:lnTo>
                    <a:pt x="213" y="296"/>
                  </a:lnTo>
                  <a:lnTo>
                    <a:pt x="204" y="271"/>
                  </a:lnTo>
                  <a:lnTo>
                    <a:pt x="197" y="249"/>
                  </a:lnTo>
                  <a:lnTo>
                    <a:pt x="191" y="231"/>
                  </a:lnTo>
                  <a:lnTo>
                    <a:pt x="187" y="218"/>
                  </a:lnTo>
                  <a:lnTo>
                    <a:pt x="184" y="209"/>
                  </a:lnTo>
                  <a:lnTo>
                    <a:pt x="183" y="206"/>
                  </a:lnTo>
                  <a:lnTo>
                    <a:pt x="173" y="172"/>
                  </a:lnTo>
                  <a:lnTo>
                    <a:pt x="168" y="141"/>
                  </a:lnTo>
                  <a:lnTo>
                    <a:pt x="166" y="114"/>
                  </a:lnTo>
                  <a:lnTo>
                    <a:pt x="169" y="90"/>
                  </a:lnTo>
                  <a:lnTo>
                    <a:pt x="177" y="69"/>
                  </a:lnTo>
                  <a:lnTo>
                    <a:pt x="188" y="50"/>
                  </a:lnTo>
                  <a:lnTo>
                    <a:pt x="204" y="35"/>
                  </a:lnTo>
                  <a:lnTo>
                    <a:pt x="226" y="23"/>
                  </a:lnTo>
                  <a:lnTo>
                    <a:pt x="251" y="13"/>
                  </a:lnTo>
                  <a:lnTo>
                    <a:pt x="278" y="5"/>
                  </a:lnTo>
                  <a:lnTo>
                    <a:pt x="303" y="3"/>
                  </a:lnTo>
                  <a:lnTo>
                    <a:pt x="326" y="6"/>
                  </a:lnTo>
                  <a:lnTo>
                    <a:pt x="346" y="15"/>
                  </a:lnTo>
                  <a:lnTo>
                    <a:pt x="366" y="27"/>
                  </a:lnTo>
                  <a:lnTo>
                    <a:pt x="384" y="44"/>
                  </a:lnTo>
                  <a:lnTo>
                    <a:pt x="400" y="67"/>
                  </a:lnTo>
                  <a:lnTo>
                    <a:pt x="414" y="94"/>
                  </a:lnTo>
                  <a:lnTo>
                    <a:pt x="426" y="127"/>
                  </a:lnTo>
                  <a:lnTo>
                    <a:pt x="610" y="684"/>
                  </a:lnTo>
                  <a:lnTo>
                    <a:pt x="1075" y="677"/>
                  </a:lnTo>
                  <a:lnTo>
                    <a:pt x="1074" y="673"/>
                  </a:lnTo>
                  <a:lnTo>
                    <a:pt x="1074" y="667"/>
                  </a:lnTo>
                  <a:lnTo>
                    <a:pt x="1075" y="663"/>
                  </a:lnTo>
                  <a:lnTo>
                    <a:pt x="1254" y="123"/>
                  </a:lnTo>
                  <a:lnTo>
                    <a:pt x="1266" y="90"/>
                  </a:lnTo>
                  <a:lnTo>
                    <a:pt x="1280" y="64"/>
                  </a:lnTo>
                  <a:lnTo>
                    <a:pt x="1296" y="41"/>
                  </a:lnTo>
                  <a:lnTo>
                    <a:pt x="1313" y="24"/>
                  </a:lnTo>
                  <a:lnTo>
                    <a:pt x="1333" y="11"/>
                  </a:lnTo>
                  <a:lnTo>
                    <a:pt x="1354" y="3"/>
                  </a:lnTo>
                  <a:lnTo>
                    <a:pt x="1377" y="0"/>
                  </a:lnTo>
                  <a:close/>
                </a:path>
              </a:pathLst>
            </a:custGeom>
            <a:grpFill/>
            <a:ln w="0">
              <a:solidFill>
                <a:schemeClr val="bg1"/>
              </a:solidFill>
              <a:prstDash val="solid"/>
              <a:round/>
              <a:headEnd/>
              <a:tailEnd/>
            </a:ln>
          </p:spPr>
          <p:txBody>
            <a:bodyPr/>
            <a:lstStyle/>
            <a:p>
              <a:endParaRPr lang="en-ZA" sz="1350" dirty="0">
                <a:solidFill>
                  <a:srgbClr val="717171"/>
                </a:solidFill>
              </a:endParaRPr>
            </a:p>
          </p:txBody>
        </p:sp>
        <p:sp>
          <p:nvSpPr>
            <p:cNvPr id="18" name="Freeform 282"/>
            <p:cNvSpPr>
              <a:spLocks/>
            </p:cNvSpPr>
            <p:nvPr/>
          </p:nvSpPr>
          <p:spPr bwMode="auto">
            <a:xfrm>
              <a:off x="4044" y="2501"/>
              <a:ext cx="107" cy="95"/>
            </a:xfrm>
            <a:custGeom>
              <a:avLst/>
              <a:gdLst>
                <a:gd name="T0" fmla="*/ 6 w 964"/>
                <a:gd name="T1" fmla="*/ 0 h 858"/>
                <a:gd name="T2" fmla="*/ 7 w 964"/>
                <a:gd name="T3" fmla="*/ 0 h 858"/>
                <a:gd name="T4" fmla="*/ 8 w 964"/>
                <a:gd name="T5" fmla="*/ 1 h 858"/>
                <a:gd name="T6" fmla="*/ 9 w 964"/>
                <a:gd name="T7" fmla="*/ 1 h 858"/>
                <a:gd name="T8" fmla="*/ 9 w 964"/>
                <a:gd name="T9" fmla="*/ 1 h 858"/>
                <a:gd name="T10" fmla="*/ 10 w 964"/>
                <a:gd name="T11" fmla="*/ 1 h 858"/>
                <a:gd name="T12" fmla="*/ 11 w 964"/>
                <a:gd name="T13" fmla="*/ 2 h 858"/>
                <a:gd name="T14" fmla="*/ 11 w 964"/>
                <a:gd name="T15" fmla="*/ 2 h 858"/>
                <a:gd name="T16" fmla="*/ 12 w 964"/>
                <a:gd name="T17" fmla="*/ 3 h 858"/>
                <a:gd name="T18" fmla="*/ 12 w 964"/>
                <a:gd name="T19" fmla="*/ 4 h 858"/>
                <a:gd name="T20" fmla="*/ 12 w 964"/>
                <a:gd name="T21" fmla="*/ 4 h 858"/>
                <a:gd name="T22" fmla="*/ 11 w 964"/>
                <a:gd name="T23" fmla="*/ 5 h 858"/>
                <a:gd name="T24" fmla="*/ 12 w 964"/>
                <a:gd name="T25" fmla="*/ 6 h 858"/>
                <a:gd name="T26" fmla="*/ 12 w 964"/>
                <a:gd name="T27" fmla="*/ 6 h 858"/>
                <a:gd name="T28" fmla="*/ 12 w 964"/>
                <a:gd name="T29" fmla="*/ 7 h 858"/>
                <a:gd name="T30" fmla="*/ 11 w 964"/>
                <a:gd name="T31" fmla="*/ 8 h 858"/>
                <a:gd name="T32" fmla="*/ 11 w 964"/>
                <a:gd name="T33" fmla="*/ 9 h 858"/>
                <a:gd name="T34" fmla="*/ 10 w 964"/>
                <a:gd name="T35" fmla="*/ 9 h 858"/>
                <a:gd name="T36" fmla="*/ 9 w 964"/>
                <a:gd name="T37" fmla="*/ 9 h 858"/>
                <a:gd name="T38" fmla="*/ 8 w 964"/>
                <a:gd name="T39" fmla="*/ 10 h 858"/>
                <a:gd name="T40" fmla="*/ 8 w 964"/>
                <a:gd name="T41" fmla="*/ 10 h 858"/>
                <a:gd name="T42" fmla="*/ 7 w 964"/>
                <a:gd name="T43" fmla="*/ 10 h 858"/>
                <a:gd name="T44" fmla="*/ 6 w 964"/>
                <a:gd name="T45" fmla="*/ 11 h 858"/>
                <a:gd name="T46" fmla="*/ 5 w 964"/>
                <a:gd name="T47" fmla="*/ 10 h 858"/>
                <a:gd name="T48" fmla="*/ 4 w 964"/>
                <a:gd name="T49" fmla="*/ 10 h 858"/>
                <a:gd name="T50" fmla="*/ 3 w 964"/>
                <a:gd name="T51" fmla="*/ 9 h 858"/>
                <a:gd name="T52" fmla="*/ 3 w 964"/>
                <a:gd name="T53" fmla="*/ 9 h 858"/>
                <a:gd name="T54" fmla="*/ 2 w 964"/>
                <a:gd name="T55" fmla="*/ 8 h 858"/>
                <a:gd name="T56" fmla="*/ 2 w 964"/>
                <a:gd name="T57" fmla="*/ 8 h 858"/>
                <a:gd name="T58" fmla="*/ 1 w 964"/>
                <a:gd name="T59" fmla="*/ 8 h 858"/>
                <a:gd name="T60" fmla="*/ 1 w 964"/>
                <a:gd name="T61" fmla="*/ 7 h 858"/>
                <a:gd name="T62" fmla="*/ 0 w 964"/>
                <a:gd name="T63" fmla="*/ 7 h 858"/>
                <a:gd name="T64" fmla="*/ 0 w 964"/>
                <a:gd name="T65" fmla="*/ 6 h 858"/>
                <a:gd name="T66" fmla="*/ 0 w 964"/>
                <a:gd name="T67" fmla="*/ 5 h 858"/>
                <a:gd name="T68" fmla="*/ 0 w 964"/>
                <a:gd name="T69" fmla="*/ 5 h 858"/>
                <a:gd name="T70" fmla="*/ 1 w 964"/>
                <a:gd name="T71" fmla="*/ 4 h 858"/>
                <a:gd name="T72" fmla="*/ 1 w 964"/>
                <a:gd name="T73" fmla="*/ 3 h 858"/>
                <a:gd name="T74" fmla="*/ 1 w 964"/>
                <a:gd name="T75" fmla="*/ 3 h 858"/>
                <a:gd name="T76" fmla="*/ 2 w 964"/>
                <a:gd name="T77" fmla="*/ 2 h 858"/>
                <a:gd name="T78" fmla="*/ 2 w 964"/>
                <a:gd name="T79" fmla="*/ 2 h 858"/>
                <a:gd name="T80" fmla="*/ 3 w 964"/>
                <a:gd name="T81" fmla="*/ 1 h 858"/>
                <a:gd name="T82" fmla="*/ 4 w 964"/>
                <a:gd name="T83" fmla="*/ 1 h 858"/>
                <a:gd name="T84" fmla="*/ 4 w 964"/>
                <a:gd name="T85" fmla="*/ 0 h 858"/>
                <a:gd name="T86" fmla="*/ 5 w 964"/>
                <a:gd name="T87" fmla="*/ 0 h 8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64"/>
                <a:gd name="T133" fmla="*/ 0 h 858"/>
                <a:gd name="T134" fmla="*/ 964 w 964"/>
                <a:gd name="T135" fmla="*/ 858 h 8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64" h="858">
                  <a:moveTo>
                    <a:pt x="473" y="0"/>
                  </a:moveTo>
                  <a:lnTo>
                    <a:pt x="512" y="2"/>
                  </a:lnTo>
                  <a:lnTo>
                    <a:pt x="549" y="10"/>
                  </a:lnTo>
                  <a:lnTo>
                    <a:pt x="585" y="22"/>
                  </a:lnTo>
                  <a:lnTo>
                    <a:pt x="617" y="39"/>
                  </a:lnTo>
                  <a:lnTo>
                    <a:pt x="648" y="59"/>
                  </a:lnTo>
                  <a:lnTo>
                    <a:pt x="676" y="82"/>
                  </a:lnTo>
                  <a:lnTo>
                    <a:pt x="700" y="110"/>
                  </a:lnTo>
                  <a:lnTo>
                    <a:pt x="723" y="103"/>
                  </a:lnTo>
                  <a:lnTo>
                    <a:pt x="747" y="98"/>
                  </a:lnTo>
                  <a:lnTo>
                    <a:pt x="772" y="96"/>
                  </a:lnTo>
                  <a:lnTo>
                    <a:pt x="806" y="99"/>
                  </a:lnTo>
                  <a:lnTo>
                    <a:pt x="839" y="108"/>
                  </a:lnTo>
                  <a:lnTo>
                    <a:pt x="869" y="122"/>
                  </a:lnTo>
                  <a:lnTo>
                    <a:pt x="895" y="142"/>
                  </a:lnTo>
                  <a:lnTo>
                    <a:pt x="919" y="164"/>
                  </a:lnTo>
                  <a:lnTo>
                    <a:pt x="938" y="192"/>
                  </a:lnTo>
                  <a:lnTo>
                    <a:pt x="953" y="221"/>
                  </a:lnTo>
                  <a:lnTo>
                    <a:pt x="961" y="254"/>
                  </a:lnTo>
                  <a:lnTo>
                    <a:pt x="964" y="288"/>
                  </a:lnTo>
                  <a:lnTo>
                    <a:pt x="962" y="318"/>
                  </a:lnTo>
                  <a:lnTo>
                    <a:pt x="955" y="348"/>
                  </a:lnTo>
                  <a:lnTo>
                    <a:pt x="943" y="374"/>
                  </a:lnTo>
                  <a:lnTo>
                    <a:pt x="929" y="399"/>
                  </a:lnTo>
                  <a:lnTo>
                    <a:pt x="941" y="426"/>
                  </a:lnTo>
                  <a:lnTo>
                    <a:pt x="952" y="455"/>
                  </a:lnTo>
                  <a:lnTo>
                    <a:pt x="958" y="484"/>
                  </a:lnTo>
                  <a:lnTo>
                    <a:pt x="960" y="516"/>
                  </a:lnTo>
                  <a:lnTo>
                    <a:pt x="957" y="555"/>
                  </a:lnTo>
                  <a:lnTo>
                    <a:pt x="947" y="591"/>
                  </a:lnTo>
                  <a:lnTo>
                    <a:pt x="932" y="626"/>
                  </a:lnTo>
                  <a:lnTo>
                    <a:pt x="913" y="658"/>
                  </a:lnTo>
                  <a:lnTo>
                    <a:pt x="889" y="685"/>
                  </a:lnTo>
                  <a:lnTo>
                    <a:pt x="861" y="710"/>
                  </a:lnTo>
                  <a:lnTo>
                    <a:pt x="830" y="729"/>
                  </a:lnTo>
                  <a:lnTo>
                    <a:pt x="795" y="743"/>
                  </a:lnTo>
                  <a:lnTo>
                    <a:pt x="758" y="753"/>
                  </a:lnTo>
                  <a:lnTo>
                    <a:pt x="720" y="756"/>
                  </a:lnTo>
                  <a:lnTo>
                    <a:pt x="694" y="755"/>
                  </a:lnTo>
                  <a:lnTo>
                    <a:pt x="669" y="780"/>
                  </a:lnTo>
                  <a:lnTo>
                    <a:pt x="643" y="803"/>
                  </a:lnTo>
                  <a:lnTo>
                    <a:pt x="612" y="821"/>
                  </a:lnTo>
                  <a:lnTo>
                    <a:pt x="581" y="836"/>
                  </a:lnTo>
                  <a:lnTo>
                    <a:pt x="547" y="847"/>
                  </a:lnTo>
                  <a:lnTo>
                    <a:pt x="510" y="855"/>
                  </a:lnTo>
                  <a:lnTo>
                    <a:pt x="473" y="858"/>
                  </a:lnTo>
                  <a:lnTo>
                    <a:pt x="433" y="855"/>
                  </a:lnTo>
                  <a:lnTo>
                    <a:pt x="395" y="846"/>
                  </a:lnTo>
                  <a:lnTo>
                    <a:pt x="358" y="833"/>
                  </a:lnTo>
                  <a:lnTo>
                    <a:pt x="324" y="816"/>
                  </a:lnTo>
                  <a:lnTo>
                    <a:pt x="293" y="794"/>
                  </a:lnTo>
                  <a:lnTo>
                    <a:pt x="265" y="768"/>
                  </a:lnTo>
                  <a:lnTo>
                    <a:pt x="240" y="739"/>
                  </a:lnTo>
                  <a:lnTo>
                    <a:pt x="220" y="708"/>
                  </a:lnTo>
                  <a:lnTo>
                    <a:pt x="203" y="672"/>
                  </a:lnTo>
                  <a:lnTo>
                    <a:pt x="198" y="673"/>
                  </a:lnTo>
                  <a:lnTo>
                    <a:pt x="192" y="673"/>
                  </a:lnTo>
                  <a:lnTo>
                    <a:pt x="157" y="670"/>
                  </a:lnTo>
                  <a:lnTo>
                    <a:pt x="125" y="661"/>
                  </a:lnTo>
                  <a:lnTo>
                    <a:pt x="95" y="646"/>
                  </a:lnTo>
                  <a:lnTo>
                    <a:pt x="68" y="628"/>
                  </a:lnTo>
                  <a:lnTo>
                    <a:pt x="45" y="605"/>
                  </a:lnTo>
                  <a:lnTo>
                    <a:pt x="26" y="578"/>
                  </a:lnTo>
                  <a:lnTo>
                    <a:pt x="11" y="548"/>
                  </a:lnTo>
                  <a:lnTo>
                    <a:pt x="3" y="516"/>
                  </a:lnTo>
                  <a:lnTo>
                    <a:pt x="0" y="481"/>
                  </a:lnTo>
                  <a:lnTo>
                    <a:pt x="2" y="452"/>
                  </a:lnTo>
                  <a:lnTo>
                    <a:pt x="8" y="423"/>
                  </a:lnTo>
                  <a:lnTo>
                    <a:pt x="19" y="397"/>
                  </a:lnTo>
                  <a:lnTo>
                    <a:pt x="34" y="372"/>
                  </a:lnTo>
                  <a:lnTo>
                    <a:pt x="51" y="351"/>
                  </a:lnTo>
                  <a:lnTo>
                    <a:pt x="72" y="331"/>
                  </a:lnTo>
                  <a:lnTo>
                    <a:pt x="70" y="306"/>
                  </a:lnTo>
                  <a:lnTo>
                    <a:pt x="73" y="273"/>
                  </a:lnTo>
                  <a:lnTo>
                    <a:pt x="81" y="243"/>
                  </a:lnTo>
                  <a:lnTo>
                    <a:pt x="93" y="214"/>
                  </a:lnTo>
                  <a:lnTo>
                    <a:pt x="110" y="189"/>
                  </a:lnTo>
                  <a:lnTo>
                    <a:pt x="131" y="166"/>
                  </a:lnTo>
                  <a:lnTo>
                    <a:pt x="154" y="147"/>
                  </a:lnTo>
                  <a:lnTo>
                    <a:pt x="182" y="131"/>
                  </a:lnTo>
                  <a:lnTo>
                    <a:pt x="212" y="120"/>
                  </a:lnTo>
                  <a:lnTo>
                    <a:pt x="242" y="115"/>
                  </a:lnTo>
                  <a:lnTo>
                    <a:pt x="267" y="87"/>
                  </a:lnTo>
                  <a:lnTo>
                    <a:pt x="295" y="61"/>
                  </a:lnTo>
                  <a:lnTo>
                    <a:pt x="326" y="40"/>
                  </a:lnTo>
                  <a:lnTo>
                    <a:pt x="360" y="23"/>
                  </a:lnTo>
                  <a:lnTo>
                    <a:pt x="396" y="10"/>
                  </a:lnTo>
                  <a:lnTo>
                    <a:pt x="433" y="2"/>
                  </a:lnTo>
                  <a:lnTo>
                    <a:pt x="473" y="0"/>
                  </a:lnTo>
                  <a:close/>
                </a:path>
              </a:pathLst>
            </a:custGeom>
            <a:grpFill/>
            <a:ln w="0">
              <a:solidFill>
                <a:schemeClr val="bg1"/>
              </a:solidFill>
              <a:prstDash val="solid"/>
              <a:round/>
              <a:headEnd/>
              <a:tailEnd/>
            </a:ln>
          </p:spPr>
          <p:txBody>
            <a:bodyPr/>
            <a:lstStyle/>
            <a:p>
              <a:endParaRPr lang="en-ZA" sz="1350" dirty="0">
                <a:solidFill>
                  <a:srgbClr val="717171"/>
                </a:solidFill>
              </a:endParaRPr>
            </a:p>
          </p:txBody>
        </p:sp>
        <p:sp>
          <p:nvSpPr>
            <p:cNvPr id="19" name="Freeform 283"/>
            <p:cNvSpPr>
              <a:spLocks/>
            </p:cNvSpPr>
            <p:nvPr/>
          </p:nvSpPr>
          <p:spPr bwMode="auto">
            <a:xfrm>
              <a:off x="4226" y="2501"/>
              <a:ext cx="108" cy="95"/>
            </a:xfrm>
            <a:custGeom>
              <a:avLst/>
              <a:gdLst>
                <a:gd name="T0" fmla="*/ 7 w 965"/>
                <a:gd name="T1" fmla="*/ 0 h 857"/>
                <a:gd name="T2" fmla="*/ 8 w 965"/>
                <a:gd name="T3" fmla="*/ 0 h 857"/>
                <a:gd name="T4" fmla="*/ 8 w 965"/>
                <a:gd name="T5" fmla="*/ 1 h 857"/>
                <a:gd name="T6" fmla="*/ 9 w 965"/>
                <a:gd name="T7" fmla="*/ 1 h 857"/>
                <a:gd name="T8" fmla="*/ 10 w 965"/>
                <a:gd name="T9" fmla="*/ 2 h 857"/>
                <a:gd name="T10" fmla="*/ 10 w 965"/>
                <a:gd name="T11" fmla="*/ 2 h 857"/>
                <a:gd name="T12" fmla="*/ 11 w 965"/>
                <a:gd name="T13" fmla="*/ 3 h 857"/>
                <a:gd name="T14" fmla="*/ 11 w 965"/>
                <a:gd name="T15" fmla="*/ 3 h 857"/>
                <a:gd name="T16" fmla="*/ 11 w 965"/>
                <a:gd name="T17" fmla="*/ 4 h 857"/>
                <a:gd name="T18" fmla="*/ 12 w 965"/>
                <a:gd name="T19" fmla="*/ 5 h 857"/>
                <a:gd name="T20" fmla="*/ 12 w 965"/>
                <a:gd name="T21" fmla="*/ 5 h 857"/>
                <a:gd name="T22" fmla="*/ 12 w 965"/>
                <a:gd name="T23" fmla="*/ 6 h 857"/>
                <a:gd name="T24" fmla="*/ 12 w 965"/>
                <a:gd name="T25" fmla="*/ 7 h 857"/>
                <a:gd name="T26" fmla="*/ 12 w 965"/>
                <a:gd name="T27" fmla="*/ 7 h 857"/>
                <a:gd name="T28" fmla="*/ 11 w 965"/>
                <a:gd name="T29" fmla="*/ 8 h 857"/>
                <a:gd name="T30" fmla="*/ 10 w 965"/>
                <a:gd name="T31" fmla="*/ 8 h 857"/>
                <a:gd name="T32" fmla="*/ 10 w 965"/>
                <a:gd name="T33" fmla="*/ 8 h 857"/>
                <a:gd name="T34" fmla="*/ 9 w 965"/>
                <a:gd name="T35" fmla="*/ 9 h 857"/>
                <a:gd name="T36" fmla="*/ 9 w 965"/>
                <a:gd name="T37" fmla="*/ 9 h 857"/>
                <a:gd name="T38" fmla="*/ 8 w 965"/>
                <a:gd name="T39" fmla="*/ 10 h 857"/>
                <a:gd name="T40" fmla="*/ 7 w 965"/>
                <a:gd name="T41" fmla="*/ 10 h 857"/>
                <a:gd name="T42" fmla="*/ 6 w 965"/>
                <a:gd name="T43" fmla="*/ 11 h 857"/>
                <a:gd name="T44" fmla="*/ 5 w 965"/>
                <a:gd name="T45" fmla="*/ 10 h 857"/>
                <a:gd name="T46" fmla="*/ 4 w 965"/>
                <a:gd name="T47" fmla="*/ 10 h 857"/>
                <a:gd name="T48" fmla="*/ 4 w 965"/>
                <a:gd name="T49" fmla="*/ 10 h 857"/>
                <a:gd name="T50" fmla="*/ 3 w 965"/>
                <a:gd name="T51" fmla="*/ 9 h 857"/>
                <a:gd name="T52" fmla="*/ 2 w 965"/>
                <a:gd name="T53" fmla="*/ 9 h 857"/>
                <a:gd name="T54" fmla="*/ 1 w 965"/>
                <a:gd name="T55" fmla="*/ 9 h 857"/>
                <a:gd name="T56" fmla="*/ 1 w 965"/>
                <a:gd name="T57" fmla="*/ 8 h 857"/>
                <a:gd name="T58" fmla="*/ 0 w 965"/>
                <a:gd name="T59" fmla="*/ 7 h 857"/>
                <a:gd name="T60" fmla="*/ 0 w 965"/>
                <a:gd name="T61" fmla="*/ 6 h 857"/>
                <a:gd name="T62" fmla="*/ 0 w 965"/>
                <a:gd name="T63" fmla="*/ 6 h 857"/>
                <a:gd name="T64" fmla="*/ 0 w 965"/>
                <a:gd name="T65" fmla="*/ 5 h 857"/>
                <a:gd name="T66" fmla="*/ 0 w 965"/>
                <a:gd name="T67" fmla="*/ 4 h 857"/>
                <a:gd name="T68" fmla="*/ 0 w 965"/>
                <a:gd name="T69" fmla="*/ 4 h 857"/>
                <a:gd name="T70" fmla="*/ 0 w 965"/>
                <a:gd name="T71" fmla="*/ 3 h 857"/>
                <a:gd name="T72" fmla="*/ 1 w 965"/>
                <a:gd name="T73" fmla="*/ 2 h 857"/>
                <a:gd name="T74" fmla="*/ 1 w 965"/>
                <a:gd name="T75" fmla="*/ 2 h 857"/>
                <a:gd name="T76" fmla="*/ 2 w 965"/>
                <a:gd name="T77" fmla="*/ 1 h 857"/>
                <a:gd name="T78" fmla="*/ 3 w 965"/>
                <a:gd name="T79" fmla="*/ 1 h 857"/>
                <a:gd name="T80" fmla="*/ 3 w 965"/>
                <a:gd name="T81" fmla="*/ 1 h 857"/>
                <a:gd name="T82" fmla="*/ 4 w 965"/>
                <a:gd name="T83" fmla="*/ 1 h 857"/>
                <a:gd name="T84" fmla="*/ 5 w 965"/>
                <a:gd name="T85" fmla="*/ 0 h 857"/>
                <a:gd name="T86" fmla="*/ 6 w 965"/>
                <a:gd name="T87" fmla="*/ 0 h 8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65"/>
                <a:gd name="T133" fmla="*/ 0 h 857"/>
                <a:gd name="T134" fmla="*/ 965 w 965"/>
                <a:gd name="T135" fmla="*/ 857 h 8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65" h="857">
                  <a:moveTo>
                    <a:pt x="492" y="0"/>
                  </a:moveTo>
                  <a:lnTo>
                    <a:pt x="531" y="2"/>
                  </a:lnTo>
                  <a:lnTo>
                    <a:pt x="570" y="10"/>
                  </a:lnTo>
                  <a:lnTo>
                    <a:pt x="606" y="23"/>
                  </a:lnTo>
                  <a:lnTo>
                    <a:pt x="639" y="40"/>
                  </a:lnTo>
                  <a:lnTo>
                    <a:pt x="670" y="61"/>
                  </a:lnTo>
                  <a:lnTo>
                    <a:pt x="698" y="87"/>
                  </a:lnTo>
                  <a:lnTo>
                    <a:pt x="722" y="115"/>
                  </a:lnTo>
                  <a:lnTo>
                    <a:pt x="754" y="120"/>
                  </a:lnTo>
                  <a:lnTo>
                    <a:pt x="783" y="131"/>
                  </a:lnTo>
                  <a:lnTo>
                    <a:pt x="810" y="147"/>
                  </a:lnTo>
                  <a:lnTo>
                    <a:pt x="835" y="166"/>
                  </a:lnTo>
                  <a:lnTo>
                    <a:pt x="855" y="189"/>
                  </a:lnTo>
                  <a:lnTo>
                    <a:pt x="871" y="214"/>
                  </a:lnTo>
                  <a:lnTo>
                    <a:pt x="885" y="243"/>
                  </a:lnTo>
                  <a:lnTo>
                    <a:pt x="893" y="273"/>
                  </a:lnTo>
                  <a:lnTo>
                    <a:pt x="895" y="306"/>
                  </a:lnTo>
                  <a:lnTo>
                    <a:pt x="893" y="331"/>
                  </a:lnTo>
                  <a:lnTo>
                    <a:pt x="913" y="351"/>
                  </a:lnTo>
                  <a:lnTo>
                    <a:pt x="932" y="372"/>
                  </a:lnTo>
                  <a:lnTo>
                    <a:pt x="946" y="397"/>
                  </a:lnTo>
                  <a:lnTo>
                    <a:pt x="956" y="423"/>
                  </a:lnTo>
                  <a:lnTo>
                    <a:pt x="963" y="452"/>
                  </a:lnTo>
                  <a:lnTo>
                    <a:pt x="965" y="481"/>
                  </a:lnTo>
                  <a:lnTo>
                    <a:pt x="962" y="516"/>
                  </a:lnTo>
                  <a:lnTo>
                    <a:pt x="953" y="548"/>
                  </a:lnTo>
                  <a:lnTo>
                    <a:pt x="939" y="578"/>
                  </a:lnTo>
                  <a:lnTo>
                    <a:pt x="920" y="605"/>
                  </a:lnTo>
                  <a:lnTo>
                    <a:pt x="897" y="628"/>
                  </a:lnTo>
                  <a:lnTo>
                    <a:pt x="870" y="646"/>
                  </a:lnTo>
                  <a:lnTo>
                    <a:pt x="840" y="661"/>
                  </a:lnTo>
                  <a:lnTo>
                    <a:pt x="808" y="670"/>
                  </a:lnTo>
                  <a:lnTo>
                    <a:pt x="773" y="673"/>
                  </a:lnTo>
                  <a:lnTo>
                    <a:pt x="767" y="673"/>
                  </a:lnTo>
                  <a:lnTo>
                    <a:pt x="761" y="672"/>
                  </a:lnTo>
                  <a:lnTo>
                    <a:pt x="745" y="708"/>
                  </a:lnTo>
                  <a:lnTo>
                    <a:pt x="724" y="739"/>
                  </a:lnTo>
                  <a:lnTo>
                    <a:pt x="700" y="768"/>
                  </a:lnTo>
                  <a:lnTo>
                    <a:pt x="672" y="793"/>
                  </a:lnTo>
                  <a:lnTo>
                    <a:pt x="641" y="816"/>
                  </a:lnTo>
                  <a:lnTo>
                    <a:pt x="607" y="833"/>
                  </a:lnTo>
                  <a:lnTo>
                    <a:pt x="571" y="846"/>
                  </a:lnTo>
                  <a:lnTo>
                    <a:pt x="532" y="855"/>
                  </a:lnTo>
                  <a:lnTo>
                    <a:pt x="492" y="857"/>
                  </a:lnTo>
                  <a:lnTo>
                    <a:pt x="454" y="855"/>
                  </a:lnTo>
                  <a:lnTo>
                    <a:pt x="419" y="847"/>
                  </a:lnTo>
                  <a:lnTo>
                    <a:pt x="385" y="836"/>
                  </a:lnTo>
                  <a:lnTo>
                    <a:pt x="352" y="821"/>
                  </a:lnTo>
                  <a:lnTo>
                    <a:pt x="322" y="803"/>
                  </a:lnTo>
                  <a:lnTo>
                    <a:pt x="295" y="780"/>
                  </a:lnTo>
                  <a:lnTo>
                    <a:pt x="271" y="755"/>
                  </a:lnTo>
                  <a:lnTo>
                    <a:pt x="246" y="756"/>
                  </a:lnTo>
                  <a:lnTo>
                    <a:pt x="207" y="753"/>
                  </a:lnTo>
                  <a:lnTo>
                    <a:pt x="170" y="743"/>
                  </a:lnTo>
                  <a:lnTo>
                    <a:pt x="135" y="729"/>
                  </a:lnTo>
                  <a:lnTo>
                    <a:pt x="104" y="710"/>
                  </a:lnTo>
                  <a:lnTo>
                    <a:pt x="76" y="685"/>
                  </a:lnTo>
                  <a:lnTo>
                    <a:pt x="52" y="658"/>
                  </a:lnTo>
                  <a:lnTo>
                    <a:pt x="32" y="626"/>
                  </a:lnTo>
                  <a:lnTo>
                    <a:pt x="18" y="591"/>
                  </a:lnTo>
                  <a:lnTo>
                    <a:pt x="9" y="555"/>
                  </a:lnTo>
                  <a:lnTo>
                    <a:pt x="6" y="516"/>
                  </a:lnTo>
                  <a:lnTo>
                    <a:pt x="8" y="484"/>
                  </a:lnTo>
                  <a:lnTo>
                    <a:pt x="14" y="455"/>
                  </a:lnTo>
                  <a:lnTo>
                    <a:pt x="23" y="426"/>
                  </a:lnTo>
                  <a:lnTo>
                    <a:pt x="36" y="399"/>
                  </a:lnTo>
                  <a:lnTo>
                    <a:pt x="21" y="374"/>
                  </a:lnTo>
                  <a:lnTo>
                    <a:pt x="10" y="348"/>
                  </a:lnTo>
                  <a:lnTo>
                    <a:pt x="4" y="318"/>
                  </a:lnTo>
                  <a:lnTo>
                    <a:pt x="0" y="288"/>
                  </a:lnTo>
                  <a:lnTo>
                    <a:pt x="4" y="254"/>
                  </a:lnTo>
                  <a:lnTo>
                    <a:pt x="13" y="221"/>
                  </a:lnTo>
                  <a:lnTo>
                    <a:pt x="27" y="192"/>
                  </a:lnTo>
                  <a:lnTo>
                    <a:pt x="46" y="164"/>
                  </a:lnTo>
                  <a:lnTo>
                    <a:pt x="69" y="142"/>
                  </a:lnTo>
                  <a:lnTo>
                    <a:pt x="97" y="122"/>
                  </a:lnTo>
                  <a:lnTo>
                    <a:pt x="126" y="108"/>
                  </a:lnTo>
                  <a:lnTo>
                    <a:pt x="159" y="99"/>
                  </a:lnTo>
                  <a:lnTo>
                    <a:pt x="194" y="96"/>
                  </a:lnTo>
                  <a:lnTo>
                    <a:pt x="218" y="98"/>
                  </a:lnTo>
                  <a:lnTo>
                    <a:pt x="242" y="103"/>
                  </a:lnTo>
                  <a:lnTo>
                    <a:pt x="264" y="110"/>
                  </a:lnTo>
                  <a:lnTo>
                    <a:pt x="289" y="82"/>
                  </a:lnTo>
                  <a:lnTo>
                    <a:pt x="316" y="59"/>
                  </a:lnTo>
                  <a:lnTo>
                    <a:pt x="347" y="39"/>
                  </a:lnTo>
                  <a:lnTo>
                    <a:pt x="381" y="22"/>
                  </a:lnTo>
                  <a:lnTo>
                    <a:pt x="415" y="10"/>
                  </a:lnTo>
                  <a:lnTo>
                    <a:pt x="453" y="2"/>
                  </a:lnTo>
                  <a:lnTo>
                    <a:pt x="492" y="0"/>
                  </a:lnTo>
                  <a:close/>
                </a:path>
              </a:pathLst>
            </a:custGeom>
            <a:grpFill/>
            <a:ln w="0">
              <a:solidFill>
                <a:schemeClr val="bg1"/>
              </a:solidFill>
              <a:prstDash val="solid"/>
              <a:round/>
              <a:headEnd/>
              <a:tailEnd/>
            </a:ln>
          </p:spPr>
          <p:txBody>
            <a:bodyPr/>
            <a:lstStyle/>
            <a:p>
              <a:endParaRPr lang="en-ZA" sz="1350" dirty="0">
                <a:solidFill>
                  <a:srgbClr val="717171"/>
                </a:solidFill>
              </a:endParaRPr>
            </a:p>
          </p:txBody>
        </p:sp>
      </p:grpSp>
      <p:sp>
        <p:nvSpPr>
          <p:cNvPr id="20" name="TextBox 19"/>
          <p:cNvSpPr txBox="1"/>
          <p:nvPr/>
        </p:nvSpPr>
        <p:spPr>
          <a:xfrm>
            <a:off x="299251" y="4688966"/>
            <a:ext cx="3030638" cy="672193"/>
          </a:xfrm>
          <a:prstGeom prst="rect">
            <a:avLst/>
          </a:prstGeom>
          <a:noFill/>
        </p:spPr>
        <p:txBody>
          <a:bodyPr wrap="square" lIns="0" tIns="0" rIns="0" bIns="0" rtlCol="0">
            <a:noAutofit/>
          </a:bodyPr>
          <a:lstStyle/>
          <a:p>
            <a:pPr marL="142875" lvl="1" indent="-142875">
              <a:buSzPct val="65000"/>
              <a:buFont typeface="Wingdings"/>
              <a:buChar char=""/>
              <a:defRPr/>
            </a:pPr>
            <a:r>
              <a:rPr lang="en-ZA" sz="1400" dirty="0">
                <a:solidFill>
                  <a:srgbClr val="717171"/>
                </a:solidFill>
              </a:rPr>
              <a:t>Participation </a:t>
            </a:r>
            <a:r>
              <a:rPr lang="en-ZA" sz="1400" dirty="0" smtClean="0">
                <a:solidFill>
                  <a:srgbClr val="717171"/>
                </a:solidFill>
              </a:rPr>
              <a:t>in sexual </a:t>
            </a:r>
            <a:r>
              <a:rPr lang="en-ZA" sz="1400" dirty="0">
                <a:solidFill>
                  <a:srgbClr val="717171"/>
                </a:solidFill>
              </a:rPr>
              <a:t>health activations</a:t>
            </a:r>
          </a:p>
          <a:p>
            <a:pPr marL="142875" lvl="1" indent="-142875">
              <a:buSzPct val="65000"/>
              <a:buFont typeface="Wingdings"/>
              <a:buChar char=""/>
              <a:defRPr/>
            </a:pPr>
            <a:r>
              <a:rPr lang="en-ZA" sz="1400" dirty="0">
                <a:solidFill>
                  <a:srgbClr val="717171"/>
                </a:solidFill>
              </a:rPr>
              <a:t>Key gate keepers: clinics, education institutions, Sexual Health NGO’s/ Organisations/ Initiatives</a:t>
            </a:r>
          </a:p>
          <a:p>
            <a:pPr marL="142875" lvl="1" indent="-142875">
              <a:buSzPct val="65000"/>
              <a:buFont typeface="Wingdings"/>
              <a:buChar char=""/>
              <a:defRPr/>
            </a:pPr>
            <a:r>
              <a:rPr lang="en-ZA" sz="1400" dirty="0">
                <a:solidFill>
                  <a:srgbClr val="717171"/>
                </a:solidFill>
              </a:rPr>
              <a:t>Clubs/ tavern dispensers</a:t>
            </a:r>
          </a:p>
        </p:txBody>
      </p:sp>
      <p:sp>
        <p:nvSpPr>
          <p:cNvPr id="21" name="TextBox 20"/>
          <p:cNvSpPr txBox="1"/>
          <p:nvPr/>
        </p:nvSpPr>
        <p:spPr>
          <a:xfrm>
            <a:off x="3582430" y="4683590"/>
            <a:ext cx="3030638" cy="672193"/>
          </a:xfrm>
          <a:prstGeom prst="rect">
            <a:avLst/>
          </a:prstGeom>
          <a:noFill/>
        </p:spPr>
        <p:txBody>
          <a:bodyPr wrap="square" lIns="0" tIns="0" rIns="0" bIns="0" rtlCol="0">
            <a:noAutofit/>
          </a:bodyPr>
          <a:lstStyle/>
          <a:p>
            <a:pPr marL="142875" lvl="1" indent="-142875">
              <a:buSzPct val="65000"/>
              <a:buFont typeface="Wingdings"/>
              <a:buChar char=""/>
              <a:defRPr/>
            </a:pPr>
            <a:r>
              <a:rPr lang="en-ZA" sz="1400" dirty="0">
                <a:solidFill>
                  <a:srgbClr val="717171"/>
                </a:solidFill>
              </a:rPr>
              <a:t>Positioning Messages: </a:t>
            </a:r>
          </a:p>
          <a:p>
            <a:pPr marL="485775" lvl="2" indent="-142875">
              <a:buSzPct val="65000"/>
              <a:buFont typeface="Wingdings"/>
              <a:buChar char=""/>
              <a:defRPr/>
            </a:pPr>
            <a:r>
              <a:rPr lang="en-ZA" sz="1400" dirty="0">
                <a:solidFill>
                  <a:srgbClr val="717171"/>
                </a:solidFill>
              </a:rPr>
              <a:t>Protect yourself </a:t>
            </a:r>
          </a:p>
          <a:p>
            <a:pPr marL="485775" lvl="2" indent="-142875">
              <a:buSzPct val="65000"/>
              <a:buFont typeface="Wingdings"/>
              <a:buChar char=""/>
              <a:defRPr/>
            </a:pPr>
            <a:r>
              <a:rPr lang="en-ZA" sz="1400" dirty="0">
                <a:solidFill>
                  <a:srgbClr val="717171"/>
                </a:solidFill>
              </a:rPr>
              <a:t>Have back-up protection on-hand</a:t>
            </a:r>
          </a:p>
          <a:p>
            <a:pPr marL="485775" lvl="2" indent="-142875">
              <a:buSzPct val="65000"/>
              <a:buFont typeface="Wingdings"/>
              <a:buChar char=""/>
              <a:defRPr/>
            </a:pPr>
            <a:r>
              <a:rPr lang="en-ZA" sz="1400" dirty="0">
                <a:solidFill>
                  <a:srgbClr val="717171"/>
                </a:solidFill>
              </a:rPr>
              <a:t>Responsible but fun sexual encounters</a:t>
            </a:r>
          </a:p>
          <a:p>
            <a:pPr marL="142875" lvl="1" indent="-142875">
              <a:buSzPct val="65000"/>
              <a:buFont typeface="Wingdings"/>
              <a:buChar char=""/>
              <a:defRPr/>
            </a:pPr>
            <a:r>
              <a:rPr lang="en-ZA" sz="1400" dirty="0">
                <a:solidFill>
                  <a:srgbClr val="717171"/>
                </a:solidFill>
              </a:rPr>
              <a:t>Product Packaging: </a:t>
            </a:r>
          </a:p>
          <a:p>
            <a:pPr marL="485775" lvl="2" indent="-142875">
              <a:buSzPct val="65000"/>
              <a:buFont typeface="Wingdings"/>
              <a:buChar char=""/>
              <a:defRPr/>
            </a:pPr>
            <a:r>
              <a:rPr lang="en-ZA" sz="1400" dirty="0">
                <a:solidFill>
                  <a:srgbClr val="717171"/>
                </a:solidFill>
              </a:rPr>
              <a:t>Trendy, modern, feminine</a:t>
            </a:r>
          </a:p>
          <a:p>
            <a:pPr marL="142875" lvl="1" indent="-142875">
              <a:buSzPct val="65000"/>
              <a:buFont typeface="Wingdings"/>
              <a:buChar char=""/>
              <a:defRPr/>
            </a:pPr>
            <a:endParaRPr lang="en-ZA" sz="1400" dirty="0">
              <a:solidFill>
                <a:srgbClr val="717171"/>
              </a:solidFill>
            </a:endParaRPr>
          </a:p>
        </p:txBody>
      </p:sp>
      <p:pic>
        <p:nvPicPr>
          <p:cNvPr id="22" name="Picture 4" descr="Image result for instagram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06056" y="4191433"/>
            <a:ext cx="891764" cy="67444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59873" y="2196892"/>
            <a:ext cx="1988820" cy="1351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rgbClr val="FF0000"/>
                </a:solidFill>
                <a:latin typeface="Cooper Black" panose="0208090404030B020404" pitchFamily="18" charset="0"/>
              </a:rPr>
              <a:t>Empower her with a covert STI prevention product</a:t>
            </a:r>
            <a:endParaRPr lang="en-ZA" sz="1600" u="sng" dirty="0">
              <a:solidFill>
                <a:srgbClr val="FF0000"/>
              </a:solidFill>
              <a:latin typeface="Cooper Black" panose="0208090404030B020404" pitchFamily="18" charset="0"/>
            </a:endParaRPr>
          </a:p>
        </p:txBody>
      </p:sp>
      <p:sp>
        <p:nvSpPr>
          <p:cNvPr id="24" name="TextBox 23"/>
          <p:cNvSpPr txBox="1"/>
          <p:nvPr/>
        </p:nvSpPr>
        <p:spPr>
          <a:xfrm>
            <a:off x="7709645" y="4142770"/>
            <a:ext cx="274673" cy="623248"/>
          </a:xfrm>
          <a:prstGeom prst="rect">
            <a:avLst/>
          </a:prstGeom>
          <a:noFill/>
        </p:spPr>
        <p:txBody>
          <a:bodyPr wrap="square" lIns="0" tIns="0" rIns="0" bIns="0" rtlCol="0">
            <a:spAutoFit/>
          </a:bodyPr>
          <a:lstStyle/>
          <a:p>
            <a:r>
              <a:rPr lang="en-ZA" sz="4050" b="1" dirty="0">
                <a:solidFill>
                  <a:srgbClr val="E5007E">
                    <a:lumMod val="50000"/>
                  </a:srgbClr>
                </a:solidFill>
              </a:rPr>
              <a:t>&gt;</a:t>
            </a:r>
          </a:p>
        </p:txBody>
      </p:sp>
      <p:sp>
        <p:nvSpPr>
          <p:cNvPr id="25" name="AutoShape 2" descr="Image result for facebook logo"/>
          <p:cNvSpPr>
            <a:spLocks noChangeAspect="1" noChangeArrowheads="1"/>
          </p:cNvSpPr>
          <p:nvPr/>
        </p:nvSpPr>
        <p:spPr bwMode="auto">
          <a:xfrm>
            <a:off x="74454" y="30851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ZA" sz="1350" dirty="0">
              <a:solidFill>
                <a:srgbClr val="717171"/>
              </a:solidFill>
            </a:endParaRPr>
          </a:p>
        </p:txBody>
      </p:sp>
      <p:pic>
        <p:nvPicPr>
          <p:cNvPr id="3076" name="Picture 4" descr="Image result for facebook log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10486" y="4249875"/>
            <a:ext cx="378586" cy="37858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925585" y="5317896"/>
            <a:ext cx="1944572" cy="430887"/>
          </a:xfrm>
          <a:prstGeom prst="rect">
            <a:avLst/>
          </a:prstGeom>
          <a:noFill/>
        </p:spPr>
        <p:txBody>
          <a:bodyPr wrap="square" lIns="0" tIns="0" rIns="0" bIns="0" rtlCol="0">
            <a:spAutoFit/>
          </a:bodyPr>
          <a:lstStyle/>
          <a:p>
            <a:pPr marL="142875" lvl="1" indent="-142875">
              <a:buSzPct val="65000"/>
              <a:buFont typeface="Wingdings"/>
              <a:buChar char=""/>
              <a:defRPr/>
            </a:pPr>
            <a:r>
              <a:rPr lang="en-ZA" sz="1400" dirty="0">
                <a:solidFill>
                  <a:srgbClr val="717171"/>
                </a:solidFill>
              </a:rPr>
              <a:t>Content creator and vocal participator</a:t>
            </a:r>
          </a:p>
        </p:txBody>
      </p:sp>
      <p:pic>
        <p:nvPicPr>
          <p:cNvPr id="3080" name="Picture 8" descr="Related image"/>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037293" y="4864146"/>
            <a:ext cx="691947" cy="291485"/>
          </a:xfrm>
          <a:prstGeom prst="rect">
            <a:avLst/>
          </a:prstGeom>
          <a:noFill/>
          <a:extLst>
            <a:ext uri="{909E8E84-426E-40DD-AFC4-6F175D3DCCD1}">
              <a14:hiddenFill xmlns:a14="http://schemas.microsoft.com/office/drawing/2010/main">
                <a:solidFill>
                  <a:srgbClr val="FFFFFF"/>
                </a:solidFill>
              </a14:hiddenFill>
            </a:ext>
          </a:extLst>
        </p:spPr>
      </p:pic>
      <p:sp>
        <p:nvSpPr>
          <p:cNvPr id="33" name="noun_project_1061.eps"/>
          <p:cNvSpPr>
            <a:spLocks/>
          </p:cNvSpPr>
          <p:nvPr/>
        </p:nvSpPr>
        <p:spPr bwMode="auto">
          <a:xfrm>
            <a:off x="206886" y="456041"/>
            <a:ext cx="345379" cy="377852"/>
          </a:xfrm>
          <a:custGeom>
            <a:avLst/>
            <a:gdLst>
              <a:gd name="T0" fmla="*/ 69765127 w 3163"/>
              <a:gd name="T1" fmla="*/ 124531 h 3456"/>
              <a:gd name="T2" fmla="*/ 72403032 w 3163"/>
              <a:gd name="T3" fmla="*/ 840140 h 3456"/>
              <a:gd name="T4" fmla="*/ 76592780 w 3163"/>
              <a:gd name="T5" fmla="*/ 2209094 h 3456"/>
              <a:gd name="T6" fmla="*/ 81620371 w 3163"/>
              <a:gd name="T7" fmla="*/ 4449233 h 3456"/>
              <a:gd name="T8" fmla="*/ 86865176 w 3163"/>
              <a:gd name="T9" fmla="*/ 7622646 h 3456"/>
              <a:gd name="T10" fmla="*/ 91737566 w 3163"/>
              <a:gd name="T11" fmla="*/ 11885260 h 3456"/>
              <a:gd name="T12" fmla="*/ 95616734 w 3163"/>
              <a:gd name="T13" fmla="*/ 17361076 h 3456"/>
              <a:gd name="T14" fmla="*/ 97851219 w 3163"/>
              <a:gd name="T15" fmla="*/ 24206024 h 3456"/>
              <a:gd name="T16" fmla="*/ 97944411 w 3163"/>
              <a:gd name="T17" fmla="*/ 30615290 h 3456"/>
              <a:gd name="T18" fmla="*/ 96609956 w 3163"/>
              <a:gd name="T19" fmla="*/ 35188878 h 3456"/>
              <a:gd name="T20" fmla="*/ 94251274 w 3163"/>
              <a:gd name="T21" fmla="*/ 40166925 h 3456"/>
              <a:gd name="T22" fmla="*/ 91147939 w 3163"/>
              <a:gd name="T23" fmla="*/ 46451838 h 3456"/>
              <a:gd name="T24" fmla="*/ 87672014 w 3163"/>
              <a:gd name="T25" fmla="*/ 55070022 h 3456"/>
              <a:gd name="T26" fmla="*/ 84320286 w 3163"/>
              <a:gd name="T27" fmla="*/ 66301938 h 3456"/>
              <a:gd name="T28" fmla="*/ 81930599 w 3163"/>
              <a:gd name="T29" fmla="*/ 77626986 h 3456"/>
              <a:gd name="T30" fmla="*/ 80409937 w 3163"/>
              <a:gd name="T31" fmla="*/ 88018761 h 3456"/>
              <a:gd name="T32" fmla="*/ 79603098 w 3163"/>
              <a:gd name="T33" fmla="*/ 96823742 h 3456"/>
              <a:gd name="T34" fmla="*/ 79230684 w 3163"/>
              <a:gd name="T35" fmla="*/ 103419804 h 3456"/>
              <a:gd name="T36" fmla="*/ 79168674 w 3163"/>
              <a:gd name="T37" fmla="*/ 107028897 h 3456"/>
              <a:gd name="T38" fmla="*/ 71782400 w 3163"/>
              <a:gd name="T39" fmla="*/ 51554239 h 3456"/>
              <a:gd name="T40" fmla="*/ 67406621 w 3163"/>
              <a:gd name="T41" fmla="*/ 54821138 h 3456"/>
              <a:gd name="T42" fmla="*/ 64334116 w 3163"/>
              <a:gd name="T43" fmla="*/ 59332636 h 3456"/>
              <a:gd name="T44" fmla="*/ 62223827 w 3163"/>
              <a:gd name="T45" fmla="*/ 64839497 h 3456"/>
              <a:gd name="T46" fmla="*/ 60734170 w 3163"/>
              <a:gd name="T47" fmla="*/ 70999879 h 3456"/>
              <a:gd name="T48" fmla="*/ 59585922 w 3163"/>
              <a:gd name="T49" fmla="*/ 77502632 h 3456"/>
              <a:gd name="T50" fmla="*/ 58406669 w 3163"/>
              <a:gd name="T51" fmla="*/ 84067474 h 3456"/>
              <a:gd name="T52" fmla="*/ 56948018 w 3163"/>
              <a:gd name="T53" fmla="*/ 90383431 h 3456"/>
              <a:gd name="T54" fmla="*/ 54837729 w 3163"/>
              <a:gd name="T55" fmla="*/ 96108132 h 3456"/>
              <a:gd name="T56" fmla="*/ 51796229 w 3163"/>
              <a:gd name="T57" fmla="*/ 101024090 h 3456"/>
              <a:gd name="T58" fmla="*/ 47451455 w 3163"/>
              <a:gd name="T59" fmla="*/ 104726493 h 3456"/>
              <a:gd name="T60" fmla="*/ 41555014 w 3163"/>
              <a:gd name="T61" fmla="*/ 106966632 h 3456"/>
              <a:gd name="T62" fmla="*/ 14834382 w 3163"/>
              <a:gd name="T63" fmla="*/ 107526667 h 3456"/>
              <a:gd name="T64" fmla="*/ 9341361 w 3163"/>
              <a:gd name="T65" fmla="*/ 106811057 h 3456"/>
              <a:gd name="T66" fmla="*/ 4624173 w 3163"/>
              <a:gd name="T67" fmla="*/ 104633183 h 3456"/>
              <a:gd name="T68" fmla="*/ 1272445 w 3163"/>
              <a:gd name="T69" fmla="*/ 101055135 h 3456"/>
              <a:gd name="T70" fmla="*/ 0 w 3163"/>
              <a:gd name="T71" fmla="*/ 96077088 h 3456"/>
              <a:gd name="T72" fmla="*/ 1303450 w 3163"/>
              <a:gd name="T73" fmla="*/ 91659075 h 3456"/>
              <a:gd name="T74" fmla="*/ 4686183 w 3163"/>
              <a:gd name="T75" fmla="*/ 88112071 h 3456"/>
              <a:gd name="T76" fmla="*/ 9279350 w 3163"/>
              <a:gd name="T77" fmla="*/ 85436428 h 3456"/>
              <a:gd name="T78" fmla="*/ 14306766 w 3163"/>
              <a:gd name="T79" fmla="*/ 83507439 h 3456"/>
              <a:gd name="T80" fmla="*/ 18899933 w 3163"/>
              <a:gd name="T81" fmla="*/ 82231794 h 3456"/>
              <a:gd name="T82" fmla="*/ 22282667 w 3163"/>
              <a:gd name="T83" fmla="*/ 81516185 h 3456"/>
              <a:gd name="T84" fmla="*/ 23586116 w 3163"/>
              <a:gd name="T85" fmla="*/ 81329565 h 3456"/>
              <a:gd name="T86" fmla="*/ 24641349 w 3163"/>
              <a:gd name="T87" fmla="*/ 81734025 h 3456"/>
              <a:gd name="T88" fmla="*/ 27124051 w 3163"/>
              <a:gd name="T89" fmla="*/ 82449635 h 3456"/>
              <a:gd name="T90" fmla="*/ 30134370 w 3163"/>
              <a:gd name="T91" fmla="*/ 82636254 h 3456"/>
              <a:gd name="T92" fmla="*/ 33051497 w 3163"/>
              <a:gd name="T93" fmla="*/ 81765069 h 3456"/>
              <a:gd name="T94" fmla="*/ 36155008 w 3163"/>
              <a:gd name="T95" fmla="*/ 79307090 h 3456"/>
              <a:gd name="T96" fmla="*/ 39599751 w 3163"/>
              <a:gd name="T97" fmla="*/ 74982388 h 3456"/>
              <a:gd name="T98" fmla="*/ 43448090 w 3163"/>
              <a:gd name="T99" fmla="*/ 68324236 h 3456"/>
              <a:gd name="T100" fmla="*/ 47792864 w 3163"/>
              <a:gd name="T101" fmla="*/ 58959221 h 3456"/>
              <a:gd name="T102" fmla="*/ 52137638 w 3163"/>
              <a:gd name="T103" fmla="*/ 48194031 h 3456"/>
              <a:gd name="T104" fmla="*/ 54930745 w 3163"/>
              <a:gd name="T105" fmla="*/ 40695915 h 3456"/>
              <a:gd name="T106" fmla="*/ 57879053 w 3163"/>
              <a:gd name="T107" fmla="*/ 32513058 h 3456"/>
              <a:gd name="T108" fmla="*/ 60827362 w 3163"/>
              <a:gd name="T109" fmla="*/ 24206024 h 3456"/>
              <a:gd name="T110" fmla="*/ 63527277 w 3163"/>
              <a:gd name="T111" fmla="*/ 16365538 h 3456"/>
              <a:gd name="T112" fmla="*/ 65854954 w 3163"/>
              <a:gd name="T113" fmla="*/ 9489546 h 3456"/>
              <a:gd name="T114" fmla="*/ 67685844 w 3163"/>
              <a:gd name="T115" fmla="*/ 4106863 h 3456"/>
              <a:gd name="T116" fmla="*/ 68772081 w 3163"/>
              <a:gd name="T117" fmla="*/ 808919 h 34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63"/>
              <a:gd name="T178" fmla="*/ 0 h 3456"/>
              <a:gd name="T179" fmla="*/ 3163 w 3163"/>
              <a:gd name="T180" fmla="*/ 3456 h 34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63" h="3456">
                <a:moveTo>
                  <a:pt x="2226" y="0"/>
                </a:moveTo>
                <a:lnTo>
                  <a:pt x="2228" y="0"/>
                </a:lnTo>
                <a:lnTo>
                  <a:pt x="2235" y="2"/>
                </a:lnTo>
                <a:lnTo>
                  <a:pt x="2248" y="4"/>
                </a:lnTo>
                <a:lnTo>
                  <a:pt x="2263" y="8"/>
                </a:lnTo>
                <a:lnTo>
                  <a:pt x="2283" y="14"/>
                </a:lnTo>
                <a:lnTo>
                  <a:pt x="2307" y="19"/>
                </a:lnTo>
                <a:lnTo>
                  <a:pt x="2333" y="27"/>
                </a:lnTo>
                <a:lnTo>
                  <a:pt x="2364" y="36"/>
                </a:lnTo>
                <a:lnTo>
                  <a:pt x="2396" y="46"/>
                </a:lnTo>
                <a:lnTo>
                  <a:pt x="2432" y="59"/>
                </a:lnTo>
                <a:lnTo>
                  <a:pt x="2468" y="71"/>
                </a:lnTo>
                <a:lnTo>
                  <a:pt x="2507" y="87"/>
                </a:lnTo>
                <a:lnTo>
                  <a:pt x="2547" y="104"/>
                </a:lnTo>
                <a:lnTo>
                  <a:pt x="2588" y="123"/>
                </a:lnTo>
                <a:lnTo>
                  <a:pt x="2630" y="143"/>
                </a:lnTo>
                <a:lnTo>
                  <a:pt x="2673" y="165"/>
                </a:lnTo>
                <a:lnTo>
                  <a:pt x="2716" y="190"/>
                </a:lnTo>
                <a:lnTo>
                  <a:pt x="2757" y="217"/>
                </a:lnTo>
                <a:lnTo>
                  <a:pt x="2799" y="245"/>
                </a:lnTo>
                <a:lnTo>
                  <a:pt x="2841" y="276"/>
                </a:lnTo>
                <a:lnTo>
                  <a:pt x="2881" y="309"/>
                </a:lnTo>
                <a:lnTo>
                  <a:pt x="2920" y="345"/>
                </a:lnTo>
                <a:lnTo>
                  <a:pt x="2956" y="382"/>
                </a:lnTo>
                <a:lnTo>
                  <a:pt x="2992" y="422"/>
                </a:lnTo>
                <a:lnTo>
                  <a:pt x="3024" y="465"/>
                </a:lnTo>
                <a:lnTo>
                  <a:pt x="3054" y="511"/>
                </a:lnTo>
                <a:lnTo>
                  <a:pt x="3081" y="558"/>
                </a:lnTo>
                <a:lnTo>
                  <a:pt x="3105" y="610"/>
                </a:lnTo>
                <a:lnTo>
                  <a:pt x="3125" y="663"/>
                </a:lnTo>
                <a:lnTo>
                  <a:pt x="3141" y="718"/>
                </a:lnTo>
                <a:lnTo>
                  <a:pt x="3153" y="778"/>
                </a:lnTo>
                <a:lnTo>
                  <a:pt x="3160" y="840"/>
                </a:lnTo>
                <a:lnTo>
                  <a:pt x="3163" y="905"/>
                </a:lnTo>
                <a:lnTo>
                  <a:pt x="3162" y="946"/>
                </a:lnTo>
                <a:lnTo>
                  <a:pt x="3156" y="984"/>
                </a:lnTo>
                <a:lnTo>
                  <a:pt x="3150" y="1021"/>
                </a:lnTo>
                <a:lnTo>
                  <a:pt x="3140" y="1058"/>
                </a:lnTo>
                <a:lnTo>
                  <a:pt x="3128" y="1094"/>
                </a:lnTo>
                <a:lnTo>
                  <a:pt x="3113" y="1131"/>
                </a:lnTo>
                <a:lnTo>
                  <a:pt x="3097" y="1169"/>
                </a:lnTo>
                <a:lnTo>
                  <a:pt x="3079" y="1208"/>
                </a:lnTo>
                <a:lnTo>
                  <a:pt x="3059" y="1248"/>
                </a:lnTo>
                <a:lnTo>
                  <a:pt x="3037" y="1291"/>
                </a:lnTo>
                <a:lnTo>
                  <a:pt x="3014" y="1336"/>
                </a:lnTo>
                <a:lnTo>
                  <a:pt x="2989" y="1386"/>
                </a:lnTo>
                <a:lnTo>
                  <a:pt x="2964" y="1438"/>
                </a:lnTo>
                <a:lnTo>
                  <a:pt x="2937" y="1493"/>
                </a:lnTo>
                <a:lnTo>
                  <a:pt x="2910" y="1555"/>
                </a:lnTo>
                <a:lnTo>
                  <a:pt x="2882" y="1621"/>
                </a:lnTo>
                <a:lnTo>
                  <a:pt x="2854" y="1692"/>
                </a:lnTo>
                <a:lnTo>
                  <a:pt x="2825" y="1770"/>
                </a:lnTo>
                <a:lnTo>
                  <a:pt x="2796" y="1855"/>
                </a:lnTo>
                <a:lnTo>
                  <a:pt x="2768" y="1946"/>
                </a:lnTo>
                <a:lnTo>
                  <a:pt x="2742" y="2038"/>
                </a:lnTo>
                <a:lnTo>
                  <a:pt x="2717" y="2131"/>
                </a:lnTo>
                <a:lnTo>
                  <a:pt x="2695" y="2223"/>
                </a:lnTo>
                <a:lnTo>
                  <a:pt x="2675" y="2314"/>
                </a:lnTo>
                <a:lnTo>
                  <a:pt x="2656" y="2406"/>
                </a:lnTo>
                <a:lnTo>
                  <a:pt x="2640" y="2495"/>
                </a:lnTo>
                <a:lnTo>
                  <a:pt x="2626" y="2582"/>
                </a:lnTo>
                <a:lnTo>
                  <a:pt x="2613" y="2666"/>
                </a:lnTo>
                <a:lnTo>
                  <a:pt x="2601" y="2749"/>
                </a:lnTo>
                <a:lnTo>
                  <a:pt x="2591" y="2829"/>
                </a:lnTo>
                <a:lnTo>
                  <a:pt x="2583" y="2905"/>
                </a:lnTo>
                <a:lnTo>
                  <a:pt x="2575" y="2978"/>
                </a:lnTo>
                <a:lnTo>
                  <a:pt x="2570" y="3048"/>
                </a:lnTo>
                <a:lnTo>
                  <a:pt x="2565" y="3112"/>
                </a:lnTo>
                <a:lnTo>
                  <a:pt x="2561" y="3173"/>
                </a:lnTo>
                <a:lnTo>
                  <a:pt x="2557" y="3229"/>
                </a:lnTo>
                <a:lnTo>
                  <a:pt x="2555" y="3279"/>
                </a:lnTo>
                <a:lnTo>
                  <a:pt x="2553" y="3324"/>
                </a:lnTo>
                <a:lnTo>
                  <a:pt x="2552" y="3363"/>
                </a:lnTo>
                <a:lnTo>
                  <a:pt x="2551" y="3395"/>
                </a:lnTo>
                <a:lnTo>
                  <a:pt x="2551" y="3421"/>
                </a:lnTo>
                <a:lnTo>
                  <a:pt x="2551" y="3440"/>
                </a:lnTo>
                <a:lnTo>
                  <a:pt x="2551" y="3452"/>
                </a:lnTo>
                <a:lnTo>
                  <a:pt x="2551" y="3456"/>
                </a:lnTo>
                <a:lnTo>
                  <a:pt x="2313" y="3456"/>
                </a:lnTo>
                <a:lnTo>
                  <a:pt x="2313" y="1657"/>
                </a:lnTo>
                <a:lnTo>
                  <a:pt x="2273" y="1678"/>
                </a:lnTo>
                <a:lnTo>
                  <a:pt x="2236" y="1703"/>
                </a:lnTo>
                <a:lnTo>
                  <a:pt x="2203" y="1731"/>
                </a:lnTo>
                <a:lnTo>
                  <a:pt x="2172" y="1762"/>
                </a:lnTo>
                <a:lnTo>
                  <a:pt x="2144" y="1794"/>
                </a:lnTo>
                <a:lnTo>
                  <a:pt x="2118" y="1830"/>
                </a:lnTo>
                <a:lnTo>
                  <a:pt x="2095" y="1867"/>
                </a:lnTo>
                <a:lnTo>
                  <a:pt x="2073" y="1907"/>
                </a:lnTo>
                <a:lnTo>
                  <a:pt x="2053" y="1949"/>
                </a:lnTo>
                <a:lnTo>
                  <a:pt x="2035" y="1992"/>
                </a:lnTo>
                <a:lnTo>
                  <a:pt x="2019" y="2037"/>
                </a:lnTo>
                <a:lnTo>
                  <a:pt x="2005" y="2084"/>
                </a:lnTo>
                <a:lnTo>
                  <a:pt x="1991" y="2132"/>
                </a:lnTo>
                <a:lnTo>
                  <a:pt x="1979" y="2180"/>
                </a:lnTo>
                <a:lnTo>
                  <a:pt x="1967" y="2231"/>
                </a:lnTo>
                <a:lnTo>
                  <a:pt x="1957" y="2282"/>
                </a:lnTo>
                <a:lnTo>
                  <a:pt x="1947" y="2333"/>
                </a:lnTo>
                <a:lnTo>
                  <a:pt x="1938" y="2386"/>
                </a:lnTo>
                <a:lnTo>
                  <a:pt x="1928" y="2438"/>
                </a:lnTo>
                <a:lnTo>
                  <a:pt x="1920" y="2491"/>
                </a:lnTo>
                <a:lnTo>
                  <a:pt x="1911" y="2544"/>
                </a:lnTo>
                <a:lnTo>
                  <a:pt x="1901" y="2597"/>
                </a:lnTo>
                <a:lnTo>
                  <a:pt x="1892" y="2650"/>
                </a:lnTo>
                <a:lnTo>
                  <a:pt x="1882" y="2702"/>
                </a:lnTo>
                <a:lnTo>
                  <a:pt x="1872" y="2753"/>
                </a:lnTo>
                <a:lnTo>
                  <a:pt x="1860" y="2805"/>
                </a:lnTo>
                <a:lnTo>
                  <a:pt x="1849" y="2855"/>
                </a:lnTo>
                <a:lnTo>
                  <a:pt x="1835" y="2905"/>
                </a:lnTo>
                <a:lnTo>
                  <a:pt x="1820" y="2953"/>
                </a:lnTo>
                <a:lnTo>
                  <a:pt x="1804" y="3000"/>
                </a:lnTo>
                <a:lnTo>
                  <a:pt x="1786" y="3045"/>
                </a:lnTo>
                <a:lnTo>
                  <a:pt x="1767" y="3089"/>
                </a:lnTo>
                <a:lnTo>
                  <a:pt x="1746" y="3131"/>
                </a:lnTo>
                <a:lnTo>
                  <a:pt x="1722" y="3172"/>
                </a:lnTo>
                <a:lnTo>
                  <a:pt x="1697" y="3211"/>
                </a:lnTo>
                <a:lnTo>
                  <a:pt x="1669" y="3247"/>
                </a:lnTo>
                <a:lnTo>
                  <a:pt x="1638" y="3280"/>
                </a:lnTo>
                <a:lnTo>
                  <a:pt x="1605" y="3311"/>
                </a:lnTo>
                <a:lnTo>
                  <a:pt x="1568" y="3341"/>
                </a:lnTo>
                <a:lnTo>
                  <a:pt x="1529" y="3366"/>
                </a:lnTo>
                <a:lnTo>
                  <a:pt x="1487" y="3389"/>
                </a:lnTo>
                <a:lnTo>
                  <a:pt x="1440" y="3409"/>
                </a:lnTo>
                <a:lnTo>
                  <a:pt x="1391" y="3426"/>
                </a:lnTo>
                <a:lnTo>
                  <a:pt x="1339" y="3438"/>
                </a:lnTo>
                <a:lnTo>
                  <a:pt x="1281" y="3449"/>
                </a:lnTo>
                <a:lnTo>
                  <a:pt x="1221" y="3454"/>
                </a:lnTo>
                <a:lnTo>
                  <a:pt x="1156" y="3456"/>
                </a:lnTo>
                <a:lnTo>
                  <a:pt x="478" y="3456"/>
                </a:lnTo>
                <a:lnTo>
                  <a:pt x="433" y="3455"/>
                </a:lnTo>
                <a:lnTo>
                  <a:pt x="388" y="3450"/>
                </a:lnTo>
                <a:lnTo>
                  <a:pt x="344" y="3442"/>
                </a:lnTo>
                <a:lnTo>
                  <a:pt x="301" y="3433"/>
                </a:lnTo>
                <a:lnTo>
                  <a:pt x="260" y="3419"/>
                </a:lnTo>
                <a:lnTo>
                  <a:pt x="221" y="3404"/>
                </a:lnTo>
                <a:lnTo>
                  <a:pt x="183" y="3385"/>
                </a:lnTo>
                <a:lnTo>
                  <a:pt x="149" y="3363"/>
                </a:lnTo>
                <a:lnTo>
                  <a:pt x="116" y="3339"/>
                </a:lnTo>
                <a:lnTo>
                  <a:pt x="87" y="3310"/>
                </a:lnTo>
                <a:lnTo>
                  <a:pt x="62" y="3281"/>
                </a:lnTo>
                <a:lnTo>
                  <a:pt x="41" y="3248"/>
                </a:lnTo>
                <a:lnTo>
                  <a:pt x="23" y="3212"/>
                </a:lnTo>
                <a:lnTo>
                  <a:pt x="10" y="3174"/>
                </a:lnTo>
                <a:lnTo>
                  <a:pt x="2" y="3132"/>
                </a:lnTo>
                <a:lnTo>
                  <a:pt x="0" y="3088"/>
                </a:lnTo>
                <a:lnTo>
                  <a:pt x="2" y="3050"/>
                </a:lnTo>
                <a:lnTo>
                  <a:pt x="10" y="3013"/>
                </a:lnTo>
                <a:lnTo>
                  <a:pt x="24" y="2978"/>
                </a:lnTo>
                <a:lnTo>
                  <a:pt x="42" y="2946"/>
                </a:lnTo>
                <a:lnTo>
                  <a:pt x="64" y="2915"/>
                </a:lnTo>
                <a:lnTo>
                  <a:pt x="90" y="2885"/>
                </a:lnTo>
                <a:lnTo>
                  <a:pt x="118" y="2858"/>
                </a:lnTo>
                <a:lnTo>
                  <a:pt x="151" y="2832"/>
                </a:lnTo>
                <a:lnTo>
                  <a:pt x="185" y="2809"/>
                </a:lnTo>
                <a:lnTo>
                  <a:pt x="222" y="2786"/>
                </a:lnTo>
                <a:lnTo>
                  <a:pt x="260" y="2765"/>
                </a:lnTo>
                <a:lnTo>
                  <a:pt x="299" y="2746"/>
                </a:lnTo>
                <a:lnTo>
                  <a:pt x="339" y="2728"/>
                </a:lnTo>
                <a:lnTo>
                  <a:pt x="380" y="2712"/>
                </a:lnTo>
                <a:lnTo>
                  <a:pt x="421" y="2697"/>
                </a:lnTo>
                <a:lnTo>
                  <a:pt x="461" y="2684"/>
                </a:lnTo>
                <a:lnTo>
                  <a:pt x="500" y="2672"/>
                </a:lnTo>
                <a:lnTo>
                  <a:pt x="539" y="2661"/>
                </a:lnTo>
                <a:lnTo>
                  <a:pt x="575" y="2652"/>
                </a:lnTo>
                <a:lnTo>
                  <a:pt x="609" y="2643"/>
                </a:lnTo>
                <a:lnTo>
                  <a:pt x="642" y="2636"/>
                </a:lnTo>
                <a:lnTo>
                  <a:pt x="671" y="2630"/>
                </a:lnTo>
                <a:lnTo>
                  <a:pt x="696" y="2624"/>
                </a:lnTo>
                <a:lnTo>
                  <a:pt x="718" y="2620"/>
                </a:lnTo>
                <a:lnTo>
                  <a:pt x="736" y="2617"/>
                </a:lnTo>
                <a:lnTo>
                  <a:pt x="750" y="2615"/>
                </a:lnTo>
                <a:lnTo>
                  <a:pt x="758" y="2614"/>
                </a:lnTo>
                <a:lnTo>
                  <a:pt x="760" y="2614"/>
                </a:lnTo>
                <a:lnTo>
                  <a:pt x="763" y="2615"/>
                </a:lnTo>
                <a:lnTo>
                  <a:pt x="769" y="2617"/>
                </a:lnTo>
                <a:lnTo>
                  <a:pt x="780" y="2621"/>
                </a:lnTo>
                <a:lnTo>
                  <a:pt x="794" y="2627"/>
                </a:lnTo>
                <a:lnTo>
                  <a:pt x="811" y="2633"/>
                </a:lnTo>
                <a:lnTo>
                  <a:pt x="830" y="2638"/>
                </a:lnTo>
                <a:lnTo>
                  <a:pt x="851" y="2644"/>
                </a:lnTo>
                <a:lnTo>
                  <a:pt x="874" y="2650"/>
                </a:lnTo>
                <a:lnTo>
                  <a:pt x="898" y="2654"/>
                </a:lnTo>
                <a:lnTo>
                  <a:pt x="923" y="2656"/>
                </a:lnTo>
                <a:lnTo>
                  <a:pt x="948" y="2657"/>
                </a:lnTo>
                <a:lnTo>
                  <a:pt x="971" y="2656"/>
                </a:lnTo>
                <a:lnTo>
                  <a:pt x="995" y="2653"/>
                </a:lnTo>
                <a:lnTo>
                  <a:pt x="1018" y="2646"/>
                </a:lnTo>
                <a:lnTo>
                  <a:pt x="1042" y="2638"/>
                </a:lnTo>
                <a:lnTo>
                  <a:pt x="1065" y="2628"/>
                </a:lnTo>
                <a:lnTo>
                  <a:pt x="1090" y="2613"/>
                </a:lnTo>
                <a:lnTo>
                  <a:pt x="1114" y="2595"/>
                </a:lnTo>
                <a:lnTo>
                  <a:pt x="1140" y="2574"/>
                </a:lnTo>
                <a:lnTo>
                  <a:pt x="1165" y="2549"/>
                </a:lnTo>
                <a:lnTo>
                  <a:pt x="1192" y="2521"/>
                </a:lnTo>
                <a:lnTo>
                  <a:pt x="1220" y="2488"/>
                </a:lnTo>
                <a:lnTo>
                  <a:pt x="1247" y="2452"/>
                </a:lnTo>
                <a:lnTo>
                  <a:pt x="1276" y="2410"/>
                </a:lnTo>
                <a:lnTo>
                  <a:pt x="1305" y="2364"/>
                </a:lnTo>
                <a:lnTo>
                  <a:pt x="1336" y="2313"/>
                </a:lnTo>
                <a:lnTo>
                  <a:pt x="1367" y="2257"/>
                </a:lnTo>
                <a:lnTo>
                  <a:pt x="1400" y="2196"/>
                </a:lnTo>
                <a:lnTo>
                  <a:pt x="1433" y="2129"/>
                </a:lnTo>
                <a:lnTo>
                  <a:pt x="1468" y="2057"/>
                </a:lnTo>
                <a:lnTo>
                  <a:pt x="1503" y="1979"/>
                </a:lnTo>
                <a:lnTo>
                  <a:pt x="1540" y="1895"/>
                </a:lnTo>
                <a:lnTo>
                  <a:pt x="1579" y="1804"/>
                </a:lnTo>
                <a:lnTo>
                  <a:pt x="1618" y="1708"/>
                </a:lnTo>
                <a:lnTo>
                  <a:pt x="1659" y="1604"/>
                </a:lnTo>
                <a:lnTo>
                  <a:pt x="1680" y="1549"/>
                </a:lnTo>
                <a:lnTo>
                  <a:pt x="1702" y="1491"/>
                </a:lnTo>
                <a:lnTo>
                  <a:pt x="1724" y="1432"/>
                </a:lnTo>
                <a:lnTo>
                  <a:pt x="1747" y="1371"/>
                </a:lnTo>
                <a:lnTo>
                  <a:pt x="1770" y="1308"/>
                </a:lnTo>
                <a:lnTo>
                  <a:pt x="1794" y="1243"/>
                </a:lnTo>
                <a:lnTo>
                  <a:pt x="1817" y="1178"/>
                </a:lnTo>
                <a:lnTo>
                  <a:pt x="1841" y="1111"/>
                </a:lnTo>
                <a:lnTo>
                  <a:pt x="1865" y="1045"/>
                </a:lnTo>
                <a:lnTo>
                  <a:pt x="1890" y="978"/>
                </a:lnTo>
                <a:lnTo>
                  <a:pt x="1913" y="911"/>
                </a:lnTo>
                <a:lnTo>
                  <a:pt x="1936" y="844"/>
                </a:lnTo>
                <a:lnTo>
                  <a:pt x="1960" y="778"/>
                </a:lnTo>
                <a:lnTo>
                  <a:pt x="1982" y="713"/>
                </a:lnTo>
                <a:lnTo>
                  <a:pt x="2004" y="649"/>
                </a:lnTo>
                <a:lnTo>
                  <a:pt x="2026" y="588"/>
                </a:lnTo>
                <a:lnTo>
                  <a:pt x="2047" y="526"/>
                </a:lnTo>
                <a:lnTo>
                  <a:pt x="2066" y="467"/>
                </a:lnTo>
                <a:lnTo>
                  <a:pt x="2086" y="411"/>
                </a:lnTo>
                <a:lnTo>
                  <a:pt x="2105" y="356"/>
                </a:lnTo>
                <a:lnTo>
                  <a:pt x="2122" y="305"/>
                </a:lnTo>
                <a:lnTo>
                  <a:pt x="2139" y="257"/>
                </a:lnTo>
                <a:lnTo>
                  <a:pt x="2154" y="212"/>
                </a:lnTo>
                <a:lnTo>
                  <a:pt x="2168" y="170"/>
                </a:lnTo>
                <a:lnTo>
                  <a:pt x="2181" y="132"/>
                </a:lnTo>
                <a:lnTo>
                  <a:pt x="2192" y="98"/>
                </a:lnTo>
                <a:lnTo>
                  <a:pt x="2202" y="70"/>
                </a:lnTo>
                <a:lnTo>
                  <a:pt x="2210" y="45"/>
                </a:lnTo>
                <a:lnTo>
                  <a:pt x="2216" y="26"/>
                </a:lnTo>
                <a:lnTo>
                  <a:pt x="2221" y="12"/>
                </a:lnTo>
                <a:lnTo>
                  <a:pt x="2225" y="3"/>
                </a:lnTo>
                <a:lnTo>
                  <a:pt x="2226" y="0"/>
                </a:lnTo>
                <a:close/>
              </a:path>
            </a:pathLst>
          </a:custGeom>
          <a:solidFill>
            <a:schemeClr val="bg2">
              <a:lumMod val="50000"/>
            </a:schemeClr>
          </a:solidFill>
          <a:ln>
            <a:noFill/>
          </a:ln>
        </p:spPr>
        <p:txBody>
          <a:bodyPr/>
          <a:lstStyle/>
          <a:p>
            <a:endParaRPr lang="en-ZA" sz="1350" dirty="0">
              <a:solidFill>
                <a:srgbClr val="717171"/>
              </a:solidFill>
            </a:endParaRPr>
          </a:p>
        </p:txBody>
      </p:sp>
      <p:sp>
        <p:nvSpPr>
          <p:cNvPr id="30" name="Text Placeholder 1"/>
          <p:cNvSpPr txBox="1">
            <a:spLocks/>
          </p:cNvSpPr>
          <p:nvPr/>
        </p:nvSpPr>
        <p:spPr>
          <a:xfrm>
            <a:off x="589435" y="499195"/>
            <a:ext cx="2441228" cy="3627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rgbClr val="717171"/>
                </a:solidFill>
              </a:rPr>
              <a:t>Liberated Survivalist </a:t>
            </a:r>
          </a:p>
        </p:txBody>
      </p:sp>
    </p:spTree>
    <p:extLst>
      <p:ext uri="{BB962C8B-B14F-4D97-AF65-F5344CB8AC3E}">
        <p14:creationId xmlns:p14="http://schemas.microsoft.com/office/powerpoint/2010/main" val="202978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9342" y="5114105"/>
            <a:ext cx="3969121" cy="157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noun_project_0905.eps"/>
          <p:cNvSpPr>
            <a:spLocks noEditPoints="1"/>
          </p:cNvSpPr>
          <p:nvPr/>
        </p:nvSpPr>
        <p:spPr bwMode="auto">
          <a:xfrm>
            <a:off x="156197" y="519040"/>
            <a:ext cx="472664" cy="420619"/>
          </a:xfrm>
          <a:custGeom>
            <a:avLst/>
            <a:gdLst>
              <a:gd name="T0" fmla="*/ 26928325 w 3453"/>
              <a:gd name="T1" fmla="*/ 20125908 h 2279"/>
              <a:gd name="T2" fmla="*/ 44288420 w 3453"/>
              <a:gd name="T3" fmla="*/ 17858483 h 2279"/>
              <a:gd name="T4" fmla="*/ 55103391 w 3453"/>
              <a:gd name="T5" fmla="*/ 9783447 h 2279"/>
              <a:gd name="T6" fmla="*/ 79818937 w 3453"/>
              <a:gd name="T7" fmla="*/ 7050236 h 2279"/>
              <a:gd name="T8" fmla="*/ 64890005 w 3453"/>
              <a:gd name="T9" fmla="*/ 124245 h 2279"/>
              <a:gd name="T10" fmla="*/ 86052464 w 3453"/>
              <a:gd name="T11" fmla="*/ 6832764 h 2279"/>
              <a:gd name="T12" fmla="*/ 92379381 w 3453"/>
              <a:gd name="T13" fmla="*/ 16057197 h 2279"/>
              <a:gd name="T14" fmla="*/ 102945075 w 3453"/>
              <a:gd name="T15" fmla="*/ 25995906 h 2279"/>
              <a:gd name="T16" fmla="*/ 107214923 w 3453"/>
              <a:gd name="T17" fmla="*/ 40717603 h 2279"/>
              <a:gd name="T18" fmla="*/ 97428486 w 3453"/>
              <a:gd name="T19" fmla="*/ 53016613 h 2279"/>
              <a:gd name="T20" fmla="*/ 88296491 w 3453"/>
              <a:gd name="T21" fmla="*/ 56402065 h 2279"/>
              <a:gd name="T22" fmla="*/ 87361524 w 3453"/>
              <a:gd name="T23" fmla="*/ 51836374 h 2279"/>
              <a:gd name="T24" fmla="*/ 93657193 w 3453"/>
              <a:gd name="T25" fmla="*/ 48885867 h 2279"/>
              <a:gd name="T26" fmla="*/ 98830937 w 3453"/>
              <a:gd name="T27" fmla="*/ 44320352 h 2279"/>
              <a:gd name="T28" fmla="*/ 100171068 w 3453"/>
              <a:gd name="T29" fmla="*/ 42115138 h 2279"/>
              <a:gd name="T30" fmla="*/ 100825686 w 3453"/>
              <a:gd name="T31" fmla="*/ 40313851 h 2279"/>
              <a:gd name="T32" fmla="*/ 101199602 w 3453"/>
              <a:gd name="T33" fmla="*/ 38605616 h 2279"/>
              <a:gd name="T34" fmla="*/ 100763367 w 3453"/>
              <a:gd name="T35" fmla="*/ 34071119 h 2279"/>
              <a:gd name="T36" fmla="*/ 92909184 w 3453"/>
              <a:gd name="T37" fmla="*/ 25312648 h 2279"/>
              <a:gd name="T38" fmla="*/ 77699725 w 3453"/>
              <a:gd name="T39" fmla="*/ 23014205 h 2279"/>
              <a:gd name="T40" fmla="*/ 64360202 w 3453"/>
              <a:gd name="T41" fmla="*/ 30809911 h 2279"/>
              <a:gd name="T42" fmla="*/ 62427771 w 3453"/>
              <a:gd name="T43" fmla="*/ 38791896 h 2279"/>
              <a:gd name="T44" fmla="*/ 70936396 w 3453"/>
              <a:gd name="T45" fmla="*/ 49413864 h 2279"/>
              <a:gd name="T46" fmla="*/ 85803186 w 3453"/>
              <a:gd name="T47" fmla="*/ 52302337 h 2279"/>
              <a:gd name="T48" fmla="*/ 81782615 w 3453"/>
              <a:gd name="T49" fmla="*/ 57023114 h 2279"/>
              <a:gd name="T50" fmla="*/ 63238100 w 3453"/>
              <a:gd name="T51" fmla="*/ 50997854 h 2279"/>
              <a:gd name="T52" fmla="*/ 55976215 w 3453"/>
              <a:gd name="T53" fmla="*/ 37301133 h 2279"/>
              <a:gd name="T54" fmla="*/ 62614729 w 3453"/>
              <a:gd name="T55" fmla="*/ 24132409 h 2279"/>
              <a:gd name="T56" fmla="*/ 71777973 w 3453"/>
              <a:gd name="T57" fmla="*/ 14473207 h 2279"/>
              <a:gd name="T58" fmla="*/ 51207636 w 3453"/>
              <a:gd name="T59" fmla="*/ 16460949 h 2279"/>
              <a:gd name="T60" fmla="*/ 48028465 w 3453"/>
              <a:gd name="T61" fmla="*/ 21212919 h 2279"/>
              <a:gd name="T62" fmla="*/ 36184959 w 3453"/>
              <a:gd name="T63" fmla="*/ 29691883 h 2279"/>
              <a:gd name="T64" fmla="*/ 47467591 w 3453"/>
              <a:gd name="T65" fmla="*/ 40313851 h 2279"/>
              <a:gd name="T66" fmla="*/ 51176388 w 3453"/>
              <a:gd name="T67" fmla="*/ 54600603 h 2279"/>
              <a:gd name="T68" fmla="*/ 40704261 w 3453"/>
              <a:gd name="T69" fmla="*/ 67179296 h 2279"/>
              <a:gd name="T70" fmla="*/ 23001322 w 3453"/>
              <a:gd name="T71" fmla="*/ 70657800 h 2279"/>
              <a:gd name="T72" fmla="*/ 23313095 w 3453"/>
              <a:gd name="T73" fmla="*/ 65564288 h 2279"/>
              <a:gd name="T74" fmla="*/ 27801150 w 3453"/>
              <a:gd name="T75" fmla="*/ 65595305 h 2279"/>
              <a:gd name="T76" fmla="*/ 41951002 w 3453"/>
              <a:gd name="T77" fmla="*/ 59197311 h 2279"/>
              <a:gd name="T78" fmla="*/ 45036429 w 3453"/>
              <a:gd name="T79" fmla="*/ 48854850 h 2279"/>
              <a:gd name="T80" fmla="*/ 36870649 w 3453"/>
              <a:gd name="T81" fmla="*/ 39071402 h 2279"/>
              <a:gd name="T82" fmla="*/ 22128674 w 3453"/>
              <a:gd name="T83" fmla="*/ 36710926 h 2279"/>
              <a:gd name="T84" fmla="*/ 9287882 w 3453"/>
              <a:gd name="T85" fmla="*/ 43326393 h 2279"/>
              <a:gd name="T86" fmla="*/ 6358165 w 3453"/>
              <a:gd name="T87" fmla="*/ 51059888 h 2279"/>
              <a:gd name="T88" fmla="*/ 6576195 w 3453"/>
              <a:gd name="T89" fmla="*/ 53140858 h 2279"/>
              <a:gd name="T90" fmla="*/ 7230813 w 3453"/>
              <a:gd name="T91" fmla="*/ 55439124 h 2279"/>
              <a:gd name="T92" fmla="*/ 8165780 w 3453"/>
              <a:gd name="T93" fmla="*/ 57209569 h 2279"/>
              <a:gd name="T94" fmla="*/ 11469590 w 3453"/>
              <a:gd name="T95" fmla="*/ 60905546 h 2279"/>
              <a:gd name="T96" fmla="*/ 15334274 w 3453"/>
              <a:gd name="T97" fmla="*/ 63359074 h 2279"/>
              <a:gd name="T98" fmla="*/ 19323596 w 3453"/>
              <a:gd name="T99" fmla="*/ 64787802 h 2279"/>
              <a:gd name="T100" fmla="*/ 19978214 w 3453"/>
              <a:gd name="T101" fmla="*/ 70254048 h 2279"/>
              <a:gd name="T102" fmla="*/ 13744688 w 3453"/>
              <a:gd name="T103" fmla="*/ 68483779 h 2279"/>
              <a:gd name="T104" fmla="*/ 1496018 w 3453"/>
              <a:gd name="T105" fmla="*/ 57675355 h 2279"/>
              <a:gd name="T106" fmla="*/ 2462233 w 3453"/>
              <a:gd name="T107" fmla="*/ 42674152 h 2279"/>
              <a:gd name="T108" fmla="*/ 13900575 w 3453"/>
              <a:gd name="T109" fmla="*/ 32611374 h 2279"/>
              <a:gd name="T110" fmla="*/ 22565086 w 3453"/>
              <a:gd name="T111" fmla="*/ 21740916 h 2279"/>
              <a:gd name="T112" fmla="*/ 25525875 w 3453"/>
              <a:gd name="T113" fmla="*/ 16616211 h 2279"/>
              <a:gd name="T114" fmla="*/ 49742689 w 3453"/>
              <a:gd name="T115" fmla="*/ 9534958 h 22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53"/>
              <a:gd name="T175" fmla="*/ 0 h 2279"/>
              <a:gd name="T176" fmla="*/ 3453 w 3453"/>
              <a:gd name="T177" fmla="*/ 2279 h 22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53" h="2279">
                <a:moveTo>
                  <a:pt x="687" y="2102"/>
                </a:moveTo>
                <a:lnTo>
                  <a:pt x="687" y="2102"/>
                </a:lnTo>
                <a:close/>
                <a:moveTo>
                  <a:pt x="1415" y="542"/>
                </a:moveTo>
                <a:lnTo>
                  <a:pt x="1319" y="558"/>
                </a:lnTo>
                <a:lnTo>
                  <a:pt x="1195" y="580"/>
                </a:lnTo>
                <a:lnTo>
                  <a:pt x="846" y="642"/>
                </a:lnTo>
                <a:lnTo>
                  <a:pt x="864" y="648"/>
                </a:lnTo>
                <a:lnTo>
                  <a:pt x="879" y="657"/>
                </a:lnTo>
                <a:lnTo>
                  <a:pt x="892" y="668"/>
                </a:lnTo>
                <a:lnTo>
                  <a:pt x="903" y="683"/>
                </a:lnTo>
                <a:lnTo>
                  <a:pt x="921" y="681"/>
                </a:lnTo>
                <a:lnTo>
                  <a:pt x="1171" y="637"/>
                </a:lnTo>
                <a:lnTo>
                  <a:pt x="1342" y="606"/>
                </a:lnTo>
                <a:lnTo>
                  <a:pt x="1426" y="592"/>
                </a:lnTo>
                <a:lnTo>
                  <a:pt x="1423" y="583"/>
                </a:lnTo>
                <a:lnTo>
                  <a:pt x="1421" y="575"/>
                </a:lnTo>
                <a:lnTo>
                  <a:pt x="1416" y="553"/>
                </a:lnTo>
                <a:lnTo>
                  <a:pt x="1416" y="547"/>
                </a:lnTo>
                <a:lnTo>
                  <a:pt x="1415" y="542"/>
                </a:lnTo>
                <a:close/>
                <a:moveTo>
                  <a:pt x="1866" y="185"/>
                </a:moveTo>
                <a:lnTo>
                  <a:pt x="1722" y="308"/>
                </a:lnTo>
                <a:lnTo>
                  <a:pt x="1559" y="446"/>
                </a:lnTo>
                <a:lnTo>
                  <a:pt x="1576" y="456"/>
                </a:lnTo>
                <a:lnTo>
                  <a:pt x="1592" y="466"/>
                </a:lnTo>
                <a:lnTo>
                  <a:pt x="1768" y="315"/>
                </a:lnTo>
                <a:lnTo>
                  <a:pt x="1887" y="213"/>
                </a:lnTo>
                <a:lnTo>
                  <a:pt x="1876" y="199"/>
                </a:lnTo>
                <a:lnTo>
                  <a:pt x="1866" y="185"/>
                </a:lnTo>
                <a:close/>
                <a:moveTo>
                  <a:pt x="2047" y="110"/>
                </a:moveTo>
                <a:lnTo>
                  <a:pt x="2046" y="130"/>
                </a:lnTo>
                <a:lnTo>
                  <a:pt x="2041" y="151"/>
                </a:lnTo>
                <a:lnTo>
                  <a:pt x="2282" y="194"/>
                </a:lnTo>
                <a:lnTo>
                  <a:pt x="2549" y="241"/>
                </a:lnTo>
                <a:lnTo>
                  <a:pt x="2561" y="227"/>
                </a:lnTo>
                <a:lnTo>
                  <a:pt x="2574" y="214"/>
                </a:lnTo>
                <a:lnTo>
                  <a:pt x="2590" y="205"/>
                </a:lnTo>
                <a:lnTo>
                  <a:pt x="2262" y="147"/>
                </a:lnTo>
                <a:lnTo>
                  <a:pt x="2063" y="111"/>
                </a:lnTo>
                <a:lnTo>
                  <a:pt x="2056" y="110"/>
                </a:lnTo>
                <a:lnTo>
                  <a:pt x="2047" y="110"/>
                </a:lnTo>
                <a:close/>
                <a:moveTo>
                  <a:pt x="2043" y="0"/>
                </a:moveTo>
                <a:lnTo>
                  <a:pt x="2063" y="1"/>
                </a:lnTo>
                <a:lnTo>
                  <a:pt x="2082" y="4"/>
                </a:lnTo>
                <a:lnTo>
                  <a:pt x="2172" y="19"/>
                </a:lnTo>
                <a:lnTo>
                  <a:pt x="2652" y="104"/>
                </a:lnTo>
                <a:lnTo>
                  <a:pt x="2680" y="111"/>
                </a:lnTo>
                <a:lnTo>
                  <a:pt x="2705" y="123"/>
                </a:lnTo>
                <a:lnTo>
                  <a:pt x="2727" y="138"/>
                </a:lnTo>
                <a:lnTo>
                  <a:pt x="2743" y="155"/>
                </a:lnTo>
                <a:lnTo>
                  <a:pt x="2755" y="175"/>
                </a:lnTo>
                <a:lnTo>
                  <a:pt x="2761" y="197"/>
                </a:lnTo>
                <a:lnTo>
                  <a:pt x="2761" y="220"/>
                </a:lnTo>
                <a:lnTo>
                  <a:pt x="2755" y="242"/>
                </a:lnTo>
                <a:lnTo>
                  <a:pt x="2744" y="264"/>
                </a:lnTo>
                <a:lnTo>
                  <a:pt x="2727" y="287"/>
                </a:lnTo>
                <a:lnTo>
                  <a:pt x="2712" y="305"/>
                </a:lnTo>
                <a:lnTo>
                  <a:pt x="2712" y="367"/>
                </a:lnTo>
                <a:lnTo>
                  <a:pt x="2937" y="367"/>
                </a:lnTo>
                <a:lnTo>
                  <a:pt x="2941" y="419"/>
                </a:lnTo>
                <a:lnTo>
                  <a:pt x="2950" y="469"/>
                </a:lnTo>
                <a:lnTo>
                  <a:pt x="2964" y="517"/>
                </a:lnTo>
                <a:lnTo>
                  <a:pt x="2984" y="565"/>
                </a:lnTo>
                <a:lnTo>
                  <a:pt x="3007" y="609"/>
                </a:lnTo>
                <a:lnTo>
                  <a:pt x="3034" y="649"/>
                </a:lnTo>
                <a:lnTo>
                  <a:pt x="3077" y="669"/>
                </a:lnTo>
                <a:lnTo>
                  <a:pt x="3128" y="698"/>
                </a:lnTo>
                <a:lnTo>
                  <a:pt x="3177" y="729"/>
                </a:lnTo>
                <a:lnTo>
                  <a:pt x="3222" y="762"/>
                </a:lnTo>
                <a:lnTo>
                  <a:pt x="3264" y="799"/>
                </a:lnTo>
                <a:lnTo>
                  <a:pt x="3303" y="837"/>
                </a:lnTo>
                <a:lnTo>
                  <a:pt x="3341" y="883"/>
                </a:lnTo>
                <a:lnTo>
                  <a:pt x="3373" y="931"/>
                </a:lnTo>
                <a:lnTo>
                  <a:pt x="3402" y="981"/>
                </a:lnTo>
                <a:lnTo>
                  <a:pt x="3424" y="1034"/>
                </a:lnTo>
                <a:lnTo>
                  <a:pt x="3439" y="1088"/>
                </a:lnTo>
                <a:lnTo>
                  <a:pt x="3449" y="1143"/>
                </a:lnTo>
                <a:lnTo>
                  <a:pt x="3453" y="1201"/>
                </a:lnTo>
                <a:lnTo>
                  <a:pt x="3450" y="1256"/>
                </a:lnTo>
                <a:lnTo>
                  <a:pt x="3440" y="1311"/>
                </a:lnTo>
                <a:lnTo>
                  <a:pt x="3425" y="1363"/>
                </a:lnTo>
                <a:lnTo>
                  <a:pt x="3405" y="1415"/>
                </a:lnTo>
                <a:lnTo>
                  <a:pt x="3379" y="1464"/>
                </a:lnTo>
                <a:lnTo>
                  <a:pt x="3348" y="1511"/>
                </a:lnTo>
                <a:lnTo>
                  <a:pt x="3311" y="1555"/>
                </a:lnTo>
                <a:lnTo>
                  <a:pt x="3272" y="1598"/>
                </a:lnTo>
                <a:lnTo>
                  <a:pt x="3227" y="1636"/>
                </a:lnTo>
                <a:lnTo>
                  <a:pt x="3178" y="1673"/>
                </a:lnTo>
                <a:lnTo>
                  <a:pt x="3126" y="1707"/>
                </a:lnTo>
                <a:lnTo>
                  <a:pt x="3071" y="1736"/>
                </a:lnTo>
                <a:lnTo>
                  <a:pt x="3012" y="1762"/>
                </a:lnTo>
                <a:lnTo>
                  <a:pt x="2989" y="1771"/>
                </a:lnTo>
                <a:lnTo>
                  <a:pt x="2947" y="1786"/>
                </a:lnTo>
                <a:lnTo>
                  <a:pt x="2904" y="1799"/>
                </a:lnTo>
                <a:lnTo>
                  <a:pt x="2880" y="1805"/>
                </a:lnTo>
                <a:lnTo>
                  <a:pt x="2861" y="1810"/>
                </a:lnTo>
                <a:lnTo>
                  <a:pt x="2845" y="1813"/>
                </a:lnTo>
                <a:lnTo>
                  <a:pt x="2833" y="1816"/>
                </a:lnTo>
                <a:lnTo>
                  <a:pt x="2822" y="1819"/>
                </a:lnTo>
                <a:lnTo>
                  <a:pt x="2812" y="1820"/>
                </a:lnTo>
                <a:lnTo>
                  <a:pt x="2798" y="1802"/>
                </a:lnTo>
                <a:lnTo>
                  <a:pt x="2789" y="1781"/>
                </a:lnTo>
                <a:lnTo>
                  <a:pt x="2784" y="1758"/>
                </a:lnTo>
                <a:lnTo>
                  <a:pt x="2782" y="1734"/>
                </a:lnTo>
                <a:lnTo>
                  <a:pt x="2785" y="1710"/>
                </a:lnTo>
                <a:lnTo>
                  <a:pt x="2792" y="1689"/>
                </a:lnTo>
                <a:lnTo>
                  <a:pt x="2803" y="1669"/>
                </a:lnTo>
                <a:lnTo>
                  <a:pt x="2815" y="1649"/>
                </a:lnTo>
                <a:lnTo>
                  <a:pt x="2833" y="1644"/>
                </a:lnTo>
                <a:lnTo>
                  <a:pt x="2846" y="1641"/>
                </a:lnTo>
                <a:lnTo>
                  <a:pt x="2859" y="1636"/>
                </a:lnTo>
                <a:lnTo>
                  <a:pt x="2872" y="1632"/>
                </a:lnTo>
                <a:lnTo>
                  <a:pt x="2887" y="1628"/>
                </a:lnTo>
                <a:lnTo>
                  <a:pt x="2905" y="1622"/>
                </a:lnTo>
                <a:lnTo>
                  <a:pt x="2956" y="1600"/>
                </a:lnTo>
                <a:lnTo>
                  <a:pt x="3005" y="1574"/>
                </a:lnTo>
                <a:lnTo>
                  <a:pt x="3050" y="1545"/>
                </a:lnTo>
                <a:lnTo>
                  <a:pt x="3092" y="1514"/>
                </a:lnTo>
                <a:lnTo>
                  <a:pt x="3128" y="1479"/>
                </a:lnTo>
                <a:lnTo>
                  <a:pt x="3128" y="1478"/>
                </a:lnTo>
                <a:lnTo>
                  <a:pt x="3145" y="1461"/>
                </a:lnTo>
                <a:lnTo>
                  <a:pt x="3162" y="1442"/>
                </a:lnTo>
                <a:lnTo>
                  <a:pt x="3162" y="1441"/>
                </a:lnTo>
                <a:lnTo>
                  <a:pt x="3167" y="1433"/>
                </a:lnTo>
                <a:lnTo>
                  <a:pt x="3171" y="1427"/>
                </a:lnTo>
                <a:lnTo>
                  <a:pt x="3190" y="1401"/>
                </a:lnTo>
                <a:lnTo>
                  <a:pt x="3191" y="1399"/>
                </a:lnTo>
                <a:lnTo>
                  <a:pt x="3194" y="1393"/>
                </a:lnTo>
                <a:lnTo>
                  <a:pt x="3198" y="1386"/>
                </a:lnTo>
                <a:lnTo>
                  <a:pt x="3206" y="1372"/>
                </a:lnTo>
                <a:lnTo>
                  <a:pt x="3207" y="1371"/>
                </a:lnTo>
                <a:lnTo>
                  <a:pt x="3213" y="1359"/>
                </a:lnTo>
                <a:lnTo>
                  <a:pt x="3214" y="1356"/>
                </a:lnTo>
                <a:lnTo>
                  <a:pt x="3219" y="1343"/>
                </a:lnTo>
                <a:lnTo>
                  <a:pt x="3220" y="1342"/>
                </a:lnTo>
                <a:lnTo>
                  <a:pt x="3222" y="1335"/>
                </a:lnTo>
                <a:lnTo>
                  <a:pt x="3226" y="1329"/>
                </a:lnTo>
                <a:lnTo>
                  <a:pt x="3227" y="1326"/>
                </a:lnTo>
                <a:lnTo>
                  <a:pt x="3229" y="1320"/>
                </a:lnTo>
                <a:lnTo>
                  <a:pt x="3231" y="1314"/>
                </a:lnTo>
                <a:lnTo>
                  <a:pt x="3232" y="1311"/>
                </a:lnTo>
                <a:lnTo>
                  <a:pt x="3235" y="1298"/>
                </a:lnTo>
                <a:lnTo>
                  <a:pt x="3236" y="1296"/>
                </a:lnTo>
                <a:lnTo>
                  <a:pt x="3239" y="1283"/>
                </a:lnTo>
                <a:lnTo>
                  <a:pt x="3240" y="1279"/>
                </a:lnTo>
                <a:lnTo>
                  <a:pt x="3242" y="1268"/>
                </a:lnTo>
                <a:lnTo>
                  <a:pt x="3243" y="1264"/>
                </a:lnTo>
                <a:lnTo>
                  <a:pt x="3244" y="1258"/>
                </a:lnTo>
                <a:lnTo>
                  <a:pt x="3245" y="1250"/>
                </a:lnTo>
                <a:lnTo>
                  <a:pt x="3245" y="1249"/>
                </a:lnTo>
                <a:lnTo>
                  <a:pt x="3247" y="1243"/>
                </a:lnTo>
                <a:lnTo>
                  <a:pt x="3247" y="1236"/>
                </a:lnTo>
                <a:lnTo>
                  <a:pt x="3248" y="1231"/>
                </a:lnTo>
                <a:lnTo>
                  <a:pt x="3248" y="1220"/>
                </a:lnTo>
                <a:lnTo>
                  <a:pt x="3249" y="1216"/>
                </a:lnTo>
                <a:lnTo>
                  <a:pt x="3249" y="1201"/>
                </a:lnTo>
                <a:lnTo>
                  <a:pt x="3247" y="1165"/>
                </a:lnTo>
                <a:lnTo>
                  <a:pt x="3241" y="1131"/>
                </a:lnTo>
                <a:lnTo>
                  <a:pt x="3241" y="1130"/>
                </a:lnTo>
                <a:lnTo>
                  <a:pt x="3233" y="1097"/>
                </a:lnTo>
                <a:lnTo>
                  <a:pt x="3222" y="1066"/>
                </a:lnTo>
                <a:lnTo>
                  <a:pt x="3211" y="1040"/>
                </a:lnTo>
                <a:lnTo>
                  <a:pt x="3196" y="1013"/>
                </a:lnTo>
                <a:lnTo>
                  <a:pt x="3170" y="974"/>
                </a:lnTo>
                <a:lnTo>
                  <a:pt x="3141" y="937"/>
                </a:lnTo>
                <a:lnTo>
                  <a:pt x="3106" y="903"/>
                </a:lnTo>
                <a:lnTo>
                  <a:pt x="3069" y="870"/>
                </a:lnTo>
                <a:lnTo>
                  <a:pt x="3027" y="841"/>
                </a:lnTo>
                <a:lnTo>
                  <a:pt x="2981" y="815"/>
                </a:lnTo>
                <a:lnTo>
                  <a:pt x="2932" y="792"/>
                </a:lnTo>
                <a:lnTo>
                  <a:pt x="2881" y="773"/>
                </a:lnTo>
                <a:lnTo>
                  <a:pt x="2854" y="763"/>
                </a:lnTo>
                <a:lnTo>
                  <a:pt x="2799" y="750"/>
                </a:lnTo>
                <a:lnTo>
                  <a:pt x="2743" y="739"/>
                </a:lnTo>
                <a:lnTo>
                  <a:pt x="2684" y="733"/>
                </a:lnTo>
                <a:lnTo>
                  <a:pt x="2624" y="731"/>
                </a:lnTo>
                <a:lnTo>
                  <a:pt x="2557" y="733"/>
                </a:lnTo>
                <a:lnTo>
                  <a:pt x="2493" y="741"/>
                </a:lnTo>
                <a:lnTo>
                  <a:pt x="2431" y="754"/>
                </a:lnTo>
                <a:lnTo>
                  <a:pt x="2371" y="772"/>
                </a:lnTo>
                <a:lnTo>
                  <a:pt x="2314" y="793"/>
                </a:lnTo>
                <a:lnTo>
                  <a:pt x="2261" y="819"/>
                </a:lnTo>
                <a:lnTo>
                  <a:pt x="2212" y="848"/>
                </a:lnTo>
                <a:lnTo>
                  <a:pt x="2167" y="882"/>
                </a:lnTo>
                <a:lnTo>
                  <a:pt x="2129" y="915"/>
                </a:lnTo>
                <a:lnTo>
                  <a:pt x="2095" y="953"/>
                </a:lnTo>
                <a:lnTo>
                  <a:pt x="2065" y="992"/>
                </a:lnTo>
                <a:lnTo>
                  <a:pt x="2041" y="1034"/>
                </a:lnTo>
                <a:lnTo>
                  <a:pt x="2022" y="1077"/>
                </a:lnTo>
                <a:lnTo>
                  <a:pt x="2014" y="1104"/>
                </a:lnTo>
                <a:lnTo>
                  <a:pt x="2008" y="1130"/>
                </a:lnTo>
                <a:lnTo>
                  <a:pt x="2003" y="1158"/>
                </a:lnTo>
                <a:lnTo>
                  <a:pt x="2001" y="1185"/>
                </a:lnTo>
                <a:lnTo>
                  <a:pt x="2000" y="1201"/>
                </a:lnTo>
                <a:lnTo>
                  <a:pt x="2003" y="1249"/>
                </a:lnTo>
                <a:lnTo>
                  <a:pt x="2013" y="1296"/>
                </a:lnTo>
                <a:lnTo>
                  <a:pt x="2029" y="1341"/>
                </a:lnTo>
                <a:lnTo>
                  <a:pt x="2050" y="1384"/>
                </a:lnTo>
                <a:lnTo>
                  <a:pt x="2076" y="1425"/>
                </a:lnTo>
                <a:lnTo>
                  <a:pt x="2107" y="1464"/>
                </a:lnTo>
                <a:lnTo>
                  <a:pt x="2143" y="1500"/>
                </a:lnTo>
                <a:lnTo>
                  <a:pt x="2184" y="1534"/>
                </a:lnTo>
                <a:lnTo>
                  <a:pt x="2228" y="1564"/>
                </a:lnTo>
                <a:lnTo>
                  <a:pt x="2276" y="1591"/>
                </a:lnTo>
                <a:lnTo>
                  <a:pt x="2327" y="1614"/>
                </a:lnTo>
                <a:lnTo>
                  <a:pt x="2381" y="1634"/>
                </a:lnTo>
                <a:lnTo>
                  <a:pt x="2439" y="1650"/>
                </a:lnTo>
                <a:lnTo>
                  <a:pt x="2499" y="1663"/>
                </a:lnTo>
                <a:lnTo>
                  <a:pt x="2561" y="1669"/>
                </a:lnTo>
                <a:lnTo>
                  <a:pt x="2624" y="1672"/>
                </a:lnTo>
                <a:lnTo>
                  <a:pt x="2697" y="1669"/>
                </a:lnTo>
                <a:lnTo>
                  <a:pt x="2766" y="1659"/>
                </a:lnTo>
                <a:lnTo>
                  <a:pt x="2753" y="1684"/>
                </a:lnTo>
                <a:lnTo>
                  <a:pt x="2745" y="1710"/>
                </a:lnTo>
                <a:lnTo>
                  <a:pt x="2743" y="1738"/>
                </a:lnTo>
                <a:lnTo>
                  <a:pt x="2745" y="1762"/>
                </a:lnTo>
                <a:lnTo>
                  <a:pt x="2750" y="1785"/>
                </a:lnTo>
                <a:lnTo>
                  <a:pt x="2761" y="1806"/>
                </a:lnTo>
                <a:lnTo>
                  <a:pt x="2773" y="1826"/>
                </a:lnTo>
                <a:lnTo>
                  <a:pt x="2713" y="1832"/>
                </a:lnTo>
                <a:lnTo>
                  <a:pt x="2654" y="1835"/>
                </a:lnTo>
                <a:lnTo>
                  <a:pt x="2624" y="1836"/>
                </a:lnTo>
                <a:lnTo>
                  <a:pt x="2547" y="1833"/>
                </a:lnTo>
                <a:lnTo>
                  <a:pt x="2473" y="1825"/>
                </a:lnTo>
                <a:lnTo>
                  <a:pt x="2399" y="1812"/>
                </a:lnTo>
                <a:lnTo>
                  <a:pt x="2329" y="1794"/>
                </a:lnTo>
                <a:lnTo>
                  <a:pt x="2262" y="1772"/>
                </a:lnTo>
                <a:lnTo>
                  <a:pt x="2198" y="1745"/>
                </a:lnTo>
                <a:lnTo>
                  <a:pt x="2137" y="1715"/>
                </a:lnTo>
                <a:lnTo>
                  <a:pt x="2081" y="1680"/>
                </a:lnTo>
                <a:lnTo>
                  <a:pt x="2029" y="1642"/>
                </a:lnTo>
                <a:lnTo>
                  <a:pt x="1980" y="1600"/>
                </a:lnTo>
                <a:lnTo>
                  <a:pt x="1937" y="1556"/>
                </a:lnTo>
                <a:lnTo>
                  <a:pt x="1900" y="1508"/>
                </a:lnTo>
                <a:lnTo>
                  <a:pt x="1867" y="1457"/>
                </a:lnTo>
                <a:lnTo>
                  <a:pt x="1840" y="1405"/>
                </a:lnTo>
                <a:lnTo>
                  <a:pt x="1819" y="1351"/>
                </a:lnTo>
                <a:lnTo>
                  <a:pt x="1805" y="1294"/>
                </a:lnTo>
                <a:lnTo>
                  <a:pt x="1799" y="1248"/>
                </a:lnTo>
                <a:lnTo>
                  <a:pt x="1796" y="1201"/>
                </a:lnTo>
                <a:lnTo>
                  <a:pt x="1799" y="1148"/>
                </a:lnTo>
                <a:lnTo>
                  <a:pt x="1809" y="1094"/>
                </a:lnTo>
                <a:lnTo>
                  <a:pt x="1822" y="1043"/>
                </a:lnTo>
                <a:lnTo>
                  <a:pt x="1842" y="993"/>
                </a:lnTo>
                <a:lnTo>
                  <a:pt x="1866" y="946"/>
                </a:lnTo>
                <a:lnTo>
                  <a:pt x="1897" y="900"/>
                </a:lnTo>
                <a:lnTo>
                  <a:pt x="1930" y="856"/>
                </a:lnTo>
                <a:lnTo>
                  <a:pt x="1968" y="815"/>
                </a:lnTo>
                <a:lnTo>
                  <a:pt x="2009" y="777"/>
                </a:lnTo>
                <a:lnTo>
                  <a:pt x="2054" y="741"/>
                </a:lnTo>
                <a:lnTo>
                  <a:pt x="2103" y="708"/>
                </a:lnTo>
                <a:lnTo>
                  <a:pt x="2155" y="679"/>
                </a:lnTo>
                <a:lnTo>
                  <a:pt x="2172" y="669"/>
                </a:lnTo>
                <a:lnTo>
                  <a:pt x="2229" y="643"/>
                </a:lnTo>
                <a:lnTo>
                  <a:pt x="2254" y="602"/>
                </a:lnTo>
                <a:lnTo>
                  <a:pt x="2275" y="559"/>
                </a:lnTo>
                <a:lnTo>
                  <a:pt x="2290" y="513"/>
                </a:lnTo>
                <a:lnTo>
                  <a:pt x="2303" y="466"/>
                </a:lnTo>
                <a:lnTo>
                  <a:pt x="2310" y="417"/>
                </a:lnTo>
                <a:lnTo>
                  <a:pt x="2312" y="367"/>
                </a:lnTo>
                <a:lnTo>
                  <a:pt x="2536" y="367"/>
                </a:lnTo>
                <a:lnTo>
                  <a:pt x="2536" y="350"/>
                </a:lnTo>
                <a:lnTo>
                  <a:pt x="2535" y="350"/>
                </a:lnTo>
                <a:lnTo>
                  <a:pt x="2309" y="310"/>
                </a:lnTo>
                <a:lnTo>
                  <a:pt x="1971" y="251"/>
                </a:lnTo>
                <a:lnTo>
                  <a:pt x="1860" y="345"/>
                </a:lnTo>
                <a:lnTo>
                  <a:pt x="1643" y="530"/>
                </a:lnTo>
                <a:lnTo>
                  <a:pt x="1652" y="550"/>
                </a:lnTo>
                <a:lnTo>
                  <a:pt x="1655" y="570"/>
                </a:lnTo>
                <a:lnTo>
                  <a:pt x="1654" y="590"/>
                </a:lnTo>
                <a:lnTo>
                  <a:pt x="1647" y="610"/>
                </a:lnTo>
                <a:lnTo>
                  <a:pt x="1636" y="631"/>
                </a:lnTo>
                <a:lnTo>
                  <a:pt x="1619" y="648"/>
                </a:lnTo>
                <a:lnTo>
                  <a:pt x="1597" y="664"/>
                </a:lnTo>
                <a:lnTo>
                  <a:pt x="1571" y="676"/>
                </a:lnTo>
                <a:lnTo>
                  <a:pt x="1541" y="683"/>
                </a:lnTo>
                <a:lnTo>
                  <a:pt x="1413" y="706"/>
                </a:lnTo>
                <a:lnTo>
                  <a:pt x="1143" y="753"/>
                </a:lnTo>
                <a:lnTo>
                  <a:pt x="940" y="789"/>
                </a:lnTo>
                <a:lnTo>
                  <a:pt x="915" y="792"/>
                </a:lnTo>
                <a:lnTo>
                  <a:pt x="915" y="810"/>
                </a:lnTo>
                <a:lnTo>
                  <a:pt x="1139" y="810"/>
                </a:lnTo>
                <a:lnTo>
                  <a:pt x="1143" y="860"/>
                </a:lnTo>
                <a:lnTo>
                  <a:pt x="1150" y="909"/>
                </a:lnTo>
                <a:lnTo>
                  <a:pt x="1161" y="956"/>
                </a:lnTo>
                <a:lnTo>
                  <a:pt x="1178" y="1002"/>
                </a:lnTo>
                <a:lnTo>
                  <a:pt x="1199" y="1045"/>
                </a:lnTo>
                <a:lnTo>
                  <a:pt x="1224" y="1086"/>
                </a:lnTo>
                <a:lnTo>
                  <a:pt x="1280" y="1112"/>
                </a:lnTo>
                <a:lnTo>
                  <a:pt x="1336" y="1142"/>
                </a:lnTo>
                <a:lnTo>
                  <a:pt x="1389" y="1177"/>
                </a:lnTo>
                <a:lnTo>
                  <a:pt x="1438" y="1215"/>
                </a:lnTo>
                <a:lnTo>
                  <a:pt x="1482" y="1254"/>
                </a:lnTo>
                <a:lnTo>
                  <a:pt x="1523" y="1298"/>
                </a:lnTo>
                <a:lnTo>
                  <a:pt x="1556" y="1342"/>
                </a:lnTo>
                <a:lnTo>
                  <a:pt x="1586" y="1387"/>
                </a:lnTo>
                <a:lnTo>
                  <a:pt x="1611" y="1435"/>
                </a:lnTo>
                <a:lnTo>
                  <a:pt x="1630" y="1486"/>
                </a:lnTo>
                <a:lnTo>
                  <a:pt x="1644" y="1537"/>
                </a:lnTo>
                <a:lnTo>
                  <a:pt x="1653" y="1589"/>
                </a:lnTo>
                <a:lnTo>
                  <a:pt x="1656" y="1644"/>
                </a:lnTo>
                <a:lnTo>
                  <a:pt x="1653" y="1701"/>
                </a:lnTo>
                <a:lnTo>
                  <a:pt x="1642" y="1758"/>
                </a:lnTo>
                <a:lnTo>
                  <a:pt x="1626" y="1812"/>
                </a:lnTo>
                <a:lnTo>
                  <a:pt x="1604" y="1866"/>
                </a:lnTo>
                <a:lnTo>
                  <a:pt x="1576" y="1916"/>
                </a:lnTo>
                <a:lnTo>
                  <a:pt x="1543" y="1964"/>
                </a:lnTo>
                <a:lnTo>
                  <a:pt x="1505" y="2010"/>
                </a:lnTo>
                <a:lnTo>
                  <a:pt x="1461" y="2053"/>
                </a:lnTo>
                <a:lnTo>
                  <a:pt x="1414" y="2093"/>
                </a:lnTo>
                <a:lnTo>
                  <a:pt x="1361" y="2129"/>
                </a:lnTo>
                <a:lnTo>
                  <a:pt x="1306" y="2163"/>
                </a:lnTo>
                <a:lnTo>
                  <a:pt x="1246" y="2192"/>
                </a:lnTo>
                <a:lnTo>
                  <a:pt x="1183" y="2217"/>
                </a:lnTo>
                <a:lnTo>
                  <a:pt x="1116" y="2239"/>
                </a:lnTo>
                <a:lnTo>
                  <a:pt x="1048" y="2256"/>
                </a:lnTo>
                <a:lnTo>
                  <a:pt x="977" y="2269"/>
                </a:lnTo>
                <a:lnTo>
                  <a:pt x="904" y="2276"/>
                </a:lnTo>
                <a:lnTo>
                  <a:pt x="828" y="2279"/>
                </a:lnTo>
                <a:lnTo>
                  <a:pt x="799" y="2278"/>
                </a:lnTo>
                <a:lnTo>
                  <a:pt x="738" y="2275"/>
                </a:lnTo>
                <a:lnTo>
                  <a:pt x="680" y="2269"/>
                </a:lnTo>
                <a:lnTo>
                  <a:pt x="692" y="2249"/>
                </a:lnTo>
                <a:lnTo>
                  <a:pt x="702" y="2228"/>
                </a:lnTo>
                <a:lnTo>
                  <a:pt x="708" y="2205"/>
                </a:lnTo>
                <a:lnTo>
                  <a:pt x="710" y="2180"/>
                </a:lnTo>
                <a:lnTo>
                  <a:pt x="707" y="2152"/>
                </a:lnTo>
                <a:lnTo>
                  <a:pt x="700" y="2126"/>
                </a:lnTo>
                <a:lnTo>
                  <a:pt x="687" y="2102"/>
                </a:lnTo>
                <a:lnTo>
                  <a:pt x="748" y="2111"/>
                </a:lnTo>
                <a:lnTo>
                  <a:pt x="749" y="2111"/>
                </a:lnTo>
                <a:lnTo>
                  <a:pt x="778" y="2113"/>
                </a:lnTo>
                <a:lnTo>
                  <a:pt x="780" y="2113"/>
                </a:lnTo>
                <a:lnTo>
                  <a:pt x="808" y="2114"/>
                </a:lnTo>
                <a:lnTo>
                  <a:pt x="812" y="2114"/>
                </a:lnTo>
                <a:lnTo>
                  <a:pt x="828" y="2114"/>
                </a:lnTo>
                <a:lnTo>
                  <a:pt x="892" y="2112"/>
                </a:lnTo>
                <a:lnTo>
                  <a:pt x="954" y="2104"/>
                </a:lnTo>
                <a:lnTo>
                  <a:pt x="1014" y="2093"/>
                </a:lnTo>
                <a:lnTo>
                  <a:pt x="1071" y="2077"/>
                </a:lnTo>
                <a:lnTo>
                  <a:pt x="1126" y="2057"/>
                </a:lnTo>
                <a:lnTo>
                  <a:pt x="1177" y="2034"/>
                </a:lnTo>
                <a:lnTo>
                  <a:pt x="1225" y="2007"/>
                </a:lnTo>
                <a:lnTo>
                  <a:pt x="1269" y="1977"/>
                </a:lnTo>
                <a:lnTo>
                  <a:pt x="1309" y="1943"/>
                </a:lnTo>
                <a:lnTo>
                  <a:pt x="1346" y="1906"/>
                </a:lnTo>
                <a:lnTo>
                  <a:pt x="1376" y="1868"/>
                </a:lnTo>
                <a:lnTo>
                  <a:pt x="1403" y="1827"/>
                </a:lnTo>
                <a:lnTo>
                  <a:pt x="1424" y="1784"/>
                </a:lnTo>
                <a:lnTo>
                  <a:pt x="1439" y="1739"/>
                </a:lnTo>
                <a:lnTo>
                  <a:pt x="1448" y="1692"/>
                </a:lnTo>
                <a:lnTo>
                  <a:pt x="1452" y="1644"/>
                </a:lnTo>
                <a:lnTo>
                  <a:pt x="1450" y="1608"/>
                </a:lnTo>
                <a:lnTo>
                  <a:pt x="1445" y="1573"/>
                </a:lnTo>
                <a:lnTo>
                  <a:pt x="1438" y="1545"/>
                </a:lnTo>
                <a:lnTo>
                  <a:pt x="1430" y="1519"/>
                </a:lnTo>
                <a:lnTo>
                  <a:pt x="1411" y="1474"/>
                </a:lnTo>
                <a:lnTo>
                  <a:pt x="1384" y="1431"/>
                </a:lnTo>
                <a:lnTo>
                  <a:pt x="1354" y="1390"/>
                </a:lnTo>
                <a:lnTo>
                  <a:pt x="1319" y="1353"/>
                </a:lnTo>
                <a:lnTo>
                  <a:pt x="1278" y="1317"/>
                </a:lnTo>
                <a:lnTo>
                  <a:pt x="1233" y="1286"/>
                </a:lnTo>
                <a:lnTo>
                  <a:pt x="1183" y="1258"/>
                </a:lnTo>
                <a:lnTo>
                  <a:pt x="1131" y="1232"/>
                </a:lnTo>
                <a:lnTo>
                  <a:pt x="1075" y="1211"/>
                </a:lnTo>
                <a:lnTo>
                  <a:pt x="1016" y="1195"/>
                </a:lnTo>
                <a:lnTo>
                  <a:pt x="954" y="1183"/>
                </a:lnTo>
                <a:lnTo>
                  <a:pt x="908" y="1177"/>
                </a:lnTo>
                <a:lnTo>
                  <a:pt x="868" y="1175"/>
                </a:lnTo>
                <a:lnTo>
                  <a:pt x="828" y="1174"/>
                </a:lnTo>
                <a:lnTo>
                  <a:pt x="768" y="1176"/>
                </a:lnTo>
                <a:lnTo>
                  <a:pt x="710" y="1182"/>
                </a:lnTo>
                <a:lnTo>
                  <a:pt x="653" y="1193"/>
                </a:lnTo>
                <a:lnTo>
                  <a:pt x="599" y="1206"/>
                </a:lnTo>
                <a:lnTo>
                  <a:pt x="571" y="1215"/>
                </a:lnTo>
                <a:lnTo>
                  <a:pt x="516" y="1237"/>
                </a:lnTo>
                <a:lnTo>
                  <a:pt x="465" y="1261"/>
                </a:lnTo>
                <a:lnTo>
                  <a:pt x="417" y="1290"/>
                </a:lnTo>
                <a:lnTo>
                  <a:pt x="373" y="1321"/>
                </a:lnTo>
                <a:lnTo>
                  <a:pt x="333" y="1357"/>
                </a:lnTo>
                <a:lnTo>
                  <a:pt x="298" y="1395"/>
                </a:lnTo>
                <a:lnTo>
                  <a:pt x="269" y="1435"/>
                </a:lnTo>
                <a:lnTo>
                  <a:pt x="257" y="1455"/>
                </a:lnTo>
                <a:lnTo>
                  <a:pt x="242" y="1483"/>
                </a:lnTo>
                <a:lnTo>
                  <a:pt x="230" y="1509"/>
                </a:lnTo>
                <a:lnTo>
                  <a:pt x="219" y="1540"/>
                </a:lnTo>
                <a:lnTo>
                  <a:pt x="212" y="1573"/>
                </a:lnTo>
                <a:lnTo>
                  <a:pt x="206" y="1608"/>
                </a:lnTo>
                <a:lnTo>
                  <a:pt x="204" y="1644"/>
                </a:lnTo>
                <a:lnTo>
                  <a:pt x="204" y="1658"/>
                </a:lnTo>
                <a:lnTo>
                  <a:pt x="204" y="1663"/>
                </a:lnTo>
                <a:lnTo>
                  <a:pt x="205" y="1674"/>
                </a:lnTo>
                <a:lnTo>
                  <a:pt x="205" y="1677"/>
                </a:lnTo>
                <a:lnTo>
                  <a:pt x="207" y="1692"/>
                </a:lnTo>
                <a:lnTo>
                  <a:pt x="207" y="1693"/>
                </a:lnTo>
                <a:lnTo>
                  <a:pt x="208" y="1700"/>
                </a:lnTo>
                <a:lnTo>
                  <a:pt x="209" y="1707"/>
                </a:lnTo>
                <a:lnTo>
                  <a:pt x="211" y="1711"/>
                </a:lnTo>
                <a:lnTo>
                  <a:pt x="213" y="1721"/>
                </a:lnTo>
                <a:lnTo>
                  <a:pt x="214" y="1725"/>
                </a:lnTo>
                <a:lnTo>
                  <a:pt x="217" y="1739"/>
                </a:lnTo>
                <a:lnTo>
                  <a:pt x="217" y="1740"/>
                </a:lnTo>
                <a:lnTo>
                  <a:pt x="221" y="1754"/>
                </a:lnTo>
                <a:lnTo>
                  <a:pt x="222" y="1757"/>
                </a:lnTo>
                <a:lnTo>
                  <a:pt x="226" y="1768"/>
                </a:lnTo>
                <a:lnTo>
                  <a:pt x="227" y="1770"/>
                </a:lnTo>
                <a:lnTo>
                  <a:pt x="232" y="1785"/>
                </a:lnTo>
                <a:lnTo>
                  <a:pt x="234" y="1786"/>
                </a:lnTo>
                <a:lnTo>
                  <a:pt x="239" y="1799"/>
                </a:lnTo>
                <a:lnTo>
                  <a:pt x="240" y="1801"/>
                </a:lnTo>
                <a:lnTo>
                  <a:pt x="246" y="1813"/>
                </a:lnTo>
                <a:lnTo>
                  <a:pt x="246" y="1814"/>
                </a:lnTo>
                <a:lnTo>
                  <a:pt x="250" y="1822"/>
                </a:lnTo>
                <a:lnTo>
                  <a:pt x="254" y="1828"/>
                </a:lnTo>
                <a:lnTo>
                  <a:pt x="254" y="1829"/>
                </a:lnTo>
                <a:lnTo>
                  <a:pt x="262" y="1842"/>
                </a:lnTo>
                <a:lnTo>
                  <a:pt x="263" y="1844"/>
                </a:lnTo>
                <a:lnTo>
                  <a:pt x="281" y="1870"/>
                </a:lnTo>
                <a:lnTo>
                  <a:pt x="290" y="1882"/>
                </a:lnTo>
                <a:lnTo>
                  <a:pt x="291" y="1883"/>
                </a:lnTo>
                <a:lnTo>
                  <a:pt x="325" y="1921"/>
                </a:lnTo>
                <a:lnTo>
                  <a:pt x="344" y="1940"/>
                </a:lnTo>
                <a:lnTo>
                  <a:pt x="346" y="1942"/>
                </a:lnTo>
                <a:lnTo>
                  <a:pt x="364" y="1959"/>
                </a:lnTo>
                <a:lnTo>
                  <a:pt x="368" y="1961"/>
                </a:lnTo>
                <a:lnTo>
                  <a:pt x="387" y="1977"/>
                </a:lnTo>
                <a:lnTo>
                  <a:pt x="390" y="1979"/>
                </a:lnTo>
                <a:lnTo>
                  <a:pt x="413" y="1994"/>
                </a:lnTo>
                <a:lnTo>
                  <a:pt x="462" y="2025"/>
                </a:lnTo>
                <a:lnTo>
                  <a:pt x="463" y="2026"/>
                </a:lnTo>
                <a:lnTo>
                  <a:pt x="464" y="2026"/>
                </a:lnTo>
                <a:lnTo>
                  <a:pt x="490" y="2039"/>
                </a:lnTo>
                <a:lnTo>
                  <a:pt x="492" y="2040"/>
                </a:lnTo>
                <a:lnTo>
                  <a:pt x="518" y="2052"/>
                </a:lnTo>
                <a:lnTo>
                  <a:pt x="519" y="2052"/>
                </a:lnTo>
                <a:lnTo>
                  <a:pt x="548" y="2063"/>
                </a:lnTo>
                <a:lnTo>
                  <a:pt x="566" y="2070"/>
                </a:lnTo>
                <a:lnTo>
                  <a:pt x="580" y="2075"/>
                </a:lnTo>
                <a:lnTo>
                  <a:pt x="593" y="2079"/>
                </a:lnTo>
                <a:lnTo>
                  <a:pt x="606" y="2082"/>
                </a:lnTo>
                <a:lnTo>
                  <a:pt x="620" y="2086"/>
                </a:lnTo>
                <a:lnTo>
                  <a:pt x="638" y="2092"/>
                </a:lnTo>
                <a:lnTo>
                  <a:pt x="650" y="2112"/>
                </a:lnTo>
                <a:lnTo>
                  <a:pt x="661" y="2132"/>
                </a:lnTo>
                <a:lnTo>
                  <a:pt x="668" y="2152"/>
                </a:lnTo>
                <a:lnTo>
                  <a:pt x="670" y="2175"/>
                </a:lnTo>
                <a:lnTo>
                  <a:pt x="669" y="2201"/>
                </a:lnTo>
                <a:lnTo>
                  <a:pt x="664" y="2224"/>
                </a:lnTo>
                <a:lnTo>
                  <a:pt x="655" y="2245"/>
                </a:lnTo>
                <a:lnTo>
                  <a:pt x="641" y="2262"/>
                </a:lnTo>
                <a:lnTo>
                  <a:pt x="630" y="2261"/>
                </a:lnTo>
                <a:lnTo>
                  <a:pt x="620" y="2259"/>
                </a:lnTo>
                <a:lnTo>
                  <a:pt x="606" y="2256"/>
                </a:lnTo>
                <a:lnTo>
                  <a:pt x="592" y="2253"/>
                </a:lnTo>
                <a:lnTo>
                  <a:pt x="572" y="2248"/>
                </a:lnTo>
                <a:lnTo>
                  <a:pt x="548" y="2241"/>
                </a:lnTo>
                <a:lnTo>
                  <a:pt x="506" y="2229"/>
                </a:lnTo>
                <a:lnTo>
                  <a:pt x="464" y="2214"/>
                </a:lnTo>
                <a:lnTo>
                  <a:pt x="441" y="2205"/>
                </a:lnTo>
                <a:lnTo>
                  <a:pt x="382" y="2179"/>
                </a:lnTo>
                <a:lnTo>
                  <a:pt x="326" y="2148"/>
                </a:lnTo>
                <a:lnTo>
                  <a:pt x="274" y="2116"/>
                </a:lnTo>
                <a:lnTo>
                  <a:pt x="225" y="2079"/>
                </a:lnTo>
                <a:lnTo>
                  <a:pt x="181" y="2039"/>
                </a:lnTo>
                <a:lnTo>
                  <a:pt x="140" y="1998"/>
                </a:lnTo>
                <a:lnTo>
                  <a:pt x="105" y="1954"/>
                </a:lnTo>
                <a:lnTo>
                  <a:pt x="74" y="1906"/>
                </a:lnTo>
                <a:lnTo>
                  <a:pt x="48" y="1857"/>
                </a:lnTo>
                <a:lnTo>
                  <a:pt x="27" y="1806"/>
                </a:lnTo>
                <a:lnTo>
                  <a:pt x="13" y="1754"/>
                </a:lnTo>
                <a:lnTo>
                  <a:pt x="3" y="1699"/>
                </a:lnTo>
                <a:lnTo>
                  <a:pt x="0" y="1644"/>
                </a:lnTo>
                <a:lnTo>
                  <a:pt x="3" y="1586"/>
                </a:lnTo>
                <a:lnTo>
                  <a:pt x="14" y="1531"/>
                </a:lnTo>
                <a:lnTo>
                  <a:pt x="29" y="1476"/>
                </a:lnTo>
                <a:lnTo>
                  <a:pt x="51" y="1424"/>
                </a:lnTo>
                <a:lnTo>
                  <a:pt x="79" y="1374"/>
                </a:lnTo>
                <a:lnTo>
                  <a:pt x="112" y="1326"/>
                </a:lnTo>
                <a:lnTo>
                  <a:pt x="150" y="1279"/>
                </a:lnTo>
                <a:lnTo>
                  <a:pt x="187" y="1241"/>
                </a:lnTo>
                <a:lnTo>
                  <a:pt x="229" y="1205"/>
                </a:lnTo>
                <a:lnTo>
                  <a:pt x="275" y="1171"/>
                </a:lnTo>
                <a:lnTo>
                  <a:pt x="324" y="1140"/>
                </a:lnTo>
                <a:lnTo>
                  <a:pt x="376" y="1112"/>
                </a:lnTo>
                <a:lnTo>
                  <a:pt x="418" y="1092"/>
                </a:lnTo>
                <a:lnTo>
                  <a:pt x="446" y="1050"/>
                </a:lnTo>
                <a:lnTo>
                  <a:pt x="469" y="1006"/>
                </a:lnTo>
                <a:lnTo>
                  <a:pt x="488" y="960"/>
                </a:lnTo>
                <a:lnTo>
                  <a:pt x="503" y="912"/>
                </a:lnTo>
                <a:lnTo>
                  <a:pt x="512" y="861"/>
                </a:lnTo>
                <a:lnTo>
                  <a:pt x="516" y="810"/>
                </a:lnTo>
                <a:lnTo>
                  <a:pt x="740" y="810"/>
                </a:lnTo>
                <a:lnTo>
                  <a:pt x="740" y="728"/>
                </a:lnTo>
                <a:lnTo>
                  <a:pt x="740" y="724"/>
                </a:lnTo>
                <a:lnTo>
                  <a:pt x="724" y="700"/>
                </a:lnTo>
                <a:lnTo>
                  <a:pt x="712" y="678"/>
                </a:lnTo>
                <a:lnTo>
                  <a:pt x="706" y="655"/>
                </a:lnTo>
                <a:lnTo>
                  <a:pt x="706" y="632"/>
                </a:lnTo>
                <a:lnTo>
                  <a:pt x="712" y="609"/>
                </a:lnTo>
                <a:lnTo>
                  <a:pt x="724" y="588"/>
                </a:lnTo>
                <a:lnTo>
                  <a:pt x="741" y="570"/>
                </a:lnTo>
                <a:lnTo>
                  <a:pt x="763" y="555"/>
                </a:lnTo>
                <a:lnTo>
                  <a:pt x="790" y="544"/>
                </a:lnTo>
                <a:lnTo>
                  <a:pt x="819" y="535"/>
                </a:lnTo>
                <a:lnTo>
                  <a:pt x="1288" y="453"/>
                </a:lnTo>
                <a:lnTo>
                  <a:pt x="1290" y="453"/>
                </a:lnTo>
                <a:lnTo>
                  <a:pt x="1420" y="430"/>
                </a:lnTo>
                <a:lnTo>
                  <a:pt x="1440" y="426"/>
                </a:lnTo>
                <a:lnTo>
                  <a:pt x="1461" y="426"/>
                </a:lnTo>
                <a:lnTo>
                  <a:pt x="1462" y="426"/>
                </a:lnTo>
                <a:lnTo>
                  <a:pt x="1475" y="412"/>
                </a:lnTo>
                <a:lnTo>
                  <a:pt x="1488" y="399"/>
                </a:lnTo>
                <a:lnTo>
                  <a:pt x="1596" y="307"/>
                </a:lnTo>
                <a:lnTo>
                  <a:pt x="1895" y="53"/>
                </a:lnTo>
                <a:lnTo>
                  <a:pt x="1919" y="35"/>
                </a:lnTo>
                <a:lnTo>
                  <a:pt x="1943" y="22"/>
                </a:lnTo>
                <a:lnTo>
                  <a:pt x="1974" y="11"/>
                </a:lnTo>
                <a:lnTo>
                  <a:pt x="2008" y="3"/>
                </a:lnTo>
                <a:lnTo>
                  <a:pt x="2043" y="0"/>
                </a:lnTo>
                <a:close/>
              </a:path>
            </a:pathLst>
          </a:custGeom>
          <a:solidFill>
            <a:srgbClr val="C00069"/>
          </a:solidFill>
          <a:ln>
            <a:noFill/>
          </a:ln>
        </p:spPr>
        <p:txBody>
          <a:bodyPr/>
          <a:lstStyle/>
          <a:p>
            <a:endParaRPr lang="en-ZA" sz="1350" dirty="0">
              <a:solidFill>
                <a:srgbClr val="717171"/>
              </a:solidFill>
            </a:endParaRPr>
          </a:p>
        </p:txBody>
      </p:sp>
      <p:sp>
        <p:nvSpPr>
          <p:cNvPr id="2" name="Slide Number Placeholder 1"/>
          <p:cNvSpPr>
            <a:spLocks noGrp="1"/>
          </p:cNvSpPr>
          <p:nvPr>
            <p:ph type="sldNum" sz="quarter" idx="4"/>
          </p:nvPr>
        </p:nvSpPr>
        <p:spPr/>
        <p:txBody>
          <a:bodyPr/>
          <a:lstStyle/>
          <a:p>
            <a:fld id="{4034BEE3-566C-4068-A777-C3A4762E861B}" type="slidenum">
              <a:rPr lang="en-GB" smtClean="0">
                <a:solidFill>
                  <a:srgbClr val="717171"/>
                </a:solidFill>
              </a:rPr>
              <a:pPr/>
              <a:t>13</a:t>
            </a:fld>
            <a:endParaRPr lang="en-GB" dirty="0">
              <a:solidFill>
                <a:srgbClr val="717171"/>
              </a:solidFill>
            </a:endParaRPr>
          </a:p>
        </p:txBody>
      </p:sp>
      <p:sp>
        <p:nvSpPr>
          <p:cNvPr id="5" name="Rectangle 4"/>
          <p:cNvSpPr/>
          <p:nvPr/>
        </p:nvSpPr>
        <p:spPr>
          <a:xfrm>
            <a:off x="287853" y="1668718"/>
            <a:ext cx="2082641" cy="247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dirty="0">
                <a:solidFill>
                  <a:srgbClr val="FFFFFF"/>
                </a:solidFill>
              </a:rPr>
              <a:t>Psychographic Profile</a:t>
            </a:r>
          </a:p>
        </p:txBody>
      </p:sp>
      <p:sp>
        <p:nvSpPr>
          <p:cNvPr id="6" name="Rectangle 5"/>
          <p:cNvSpPr/>
          <p:nvPr/>
        </p:nvSpPr>
        <p:spPr>
          <a:xfrm>
            <a:off x="297692" y="3371171"/>
            <a:ext cx="2082640" cy="247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dirty="0">
                <a:solidFill>
                  <a:srgbClr val="FFFFFF"/>
                </a:solidFill>
              </a:rPr>
              <a:t>Critical Life Events</a:t>
            </a:r>
          </a:p>
        </p:txBody>
      </p:sp>
      <p:sp>
        <p:nvSpPr>
          <p:cNvPr id="21" name="TextBox 20"/>
          <p:cNvSpPr txBox="1"/>
          <p:nvPr/>
        </p:nvSpPr>
        <p:spPr>
          <a:xfrm>
            <a:off x="296951" y="1964607"/>
            <a:ext cx="4190828" cy="1063364"/>
          </a:xfrm>
          <a:prstGeom prst="rect">
            <a:avLst/>
          </a:prstGeom>
          <a:noFill/>
        </p:spPr>
        <p:txBody>
          <a:bodyPr wrap="square" lIns="0" tIns="0" rIns="0" bIns="0" rtlCol="0">
            <a:noAutofit/>
          </a:bodyPr>
          <a:lstStyle/>
          <a:p>
            <a:pPr marL="128588" indent="-128588">
              <a:buFont typeface="Wingdings" panose="05000000000000000000" pitchFamily="2" charset="2"/>
              <a:buChar char="§"/>
            </a:pPr>
            <a:r>
              <a:rPr lang="en-ZA" sz="1400" dirty="0">
                <a:solidFill>
                  <a:srgbClr val="333333"/>
                </a:solidFill>
              </a:rPr>
              <a:t>She conforms to cultural and social gender roles, and has little power over her life situation. Her family does not have the financial capability for her to attend a good school, and so she feels trapped in her situation. </a:t>
            </a:r>
          </a:p>
          <a:p>
            <a:pPr marL="128588" indent="-128588">
              <a:buFont typeface="Wingdings" panose="05000000000000000000" pitchFamily="2" charset="2"/>
              <a:buChar char="§"/>
            </a:pPr>
            <a:r>
              <a:rPr lang="en-ZA" sz="1400" dirty="0">
                <a:solidFill>
                  <a:srgbClr val="333333"/>
                </a:solidFill>
              </a:rPr>
              <a:t>She seeks social acceptance through sexual encounters which earns her a place in her peer group. </a:t>
            </a:r>
          </a:p>
        </p:txBody>
      </p:sp>
      <p:sp>
        <p:nvSpPr>
          <p:cNvPr id="22" name="TextBox 21"/>
          <p:cNvSpPr txBox="1"/>
          <p:nvPr/>
        </p:nvSpPr>
        <p:spPr>
          <a:xfrm>
            <a:off x="248824" y="3684956"/>
            <a:ext cx="4287081" cy="738995"/>
          </a:xfrm>
          <a:prstGeom prst="rect">
            <a:avLst/>
          </a:prstGeom>
          <a:noFill/>
        </p:spPr>
        <p:txBody>
          <a:bodyPr wrap="square" lIns="0" tIns="0" rIns="0" bIns="0" rtlCol="0">
            <a:noAutofit/>
          </a:bodyPr>
          <a:lstStyle/>
          <a:p>
            <a:pPr marL="128588" indent="-128588">
              <a:buFont typeface="Wingdings" panose="05000000000000000000" pitchFamily="2" charset="2"/>
              <a:buChar char="§"/>
            </a:pPr>
            <a:r>
              <a:rPr lang="en-ZA" sz="1400" dirty="0">
                <a:solidFill>
                  <a:srgbClr val="333333"/>
                </a:solidFill>
              </a:rPr>
              <a:t>Her economic instability has thrust her into a difficult and powerless situation. With more than one child, she is overwhelmed by responsibility which she tries to escape by partying over the weekend. Since she fell pregnant she dropped out of school, and has few opportunities to improve her life. </a:t>
            </a:r>
          </a:p>
        </p:txBody>
      </p:sp>
      <p:sp>
        <p:nvSpPr>
          <p:cNvPr id="23" name="Rectangle 22"/>
          <p:cNvSpPr/>
          <p:nvPr/>
        </p:nvSpPr>
        <p:spPr>
          <a:xfrm>
            <a:off x="4745210" y="1668718"/>
            <a:ext cx="2082641" cy="247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dirty="0">
                <a:solidFill>
                  <a:srgbClr val="FFFFFF"/>
                </a:solidFill>
              </a:rPr>
              <a:t>Home Life</a:t>
            </a:r>
          </a:p>
        </p:txBody>
      </p:sp>
      <p:sp>
        <p:nvSpPr>
          <p:cNvPr id="24" name="TextBox 23"/>
          <p:cNvSpPr txBox="1"/>
          <p:nvPr/>
        </p:nvSpPr>
        <p:spPr>
          <a:xfrm>
            <a:off x="4745210" y="1936209"/>
            <a:ext cx="4045793" cy="939946"/>
          </a:xfrm>
          <a:prstGeom prst="rect">
            <a:avLst/>
          </a:prstGeom>
          <a:noFill/>
        </p:spPr>
        <p:txBody>
          <a:bodyPr wrap="square" lIns="0" tIns="0" rIns="0" bIns="0" rtlCol="0">
            <a:noAutofit/>
          </a:bodyPr>
          <a:lstStyle/>
          <a:p>
            <a:pPr marL="128588" indent="-128588">
              <a:buFont typeface="Wingdings" panose="05000000000000000000" pitchFamily="2" charset="2"/>
              <a:buChar char="§"/>
            </a:pPr>
            <a:r>
              <a:rPr lang="en-ZA" sz="1400" dirty="0">
                <a:solidFill>
                  <a:srgbClr val="333333"/>
                </a:solidFill>
              </a:rPr>
              <a:t>Typically lives in an unstable home with limited financial security. She has many financial responsibilities and takes on the role as surrogate mother to her siblings/ cousins. Her parents are not strict and often not at home to keep an eye on her, so she has free reign to do as she wishes. </a:t>
            </a:r>
          </a:p>
        </p:txBody>
      </p:sp>
      <p:sp>
        <p:nvSpPr>
          <p:cNvPr id="25" name="Rectangle 24"/>
          <p:cNvSpPr/>
          <p:nvPr/>
        </p:nvSpPr>
        <p:spPr>
          <a:xfrm>
            <a:off x="4725043" y="3374618"/>
            <a:ext cx="2082640" cy="247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dirty="0">
                <a:solidFill>
                  <a:srgbClr val="FFFFFF"/>
                </a:solidFill>
              </a:rPr>
              <a:t>Relationship Status</a:t>
            </a:r>
          </a:p>
        </p:txBody>
      </p:sp>
      <p:sp>
        <p:nvSpPr>
          <p:cNvPr id="26" name="TextBox 25"/>
          <p:cNvSpPr txBox="1"/>
          <p:nvPr/>
        </p:nvSpPr>
        <p:spPr>
          <a:xfrm>
            <a:off x="4725043" y="3684956"/>
            <a:ext cx="4124947" cy="824383"/>
          </a:xfrm>
          <a:prstGeom prst="rect">
            <a:avLst/>
          </a:prstGeom>
          <a:noFill/>
        </p:spPr>
        <p:txBody>
          <a:bodyPr wrap="square" lIns="0" tIns="0" rIns="0" bIns="0" rtlCol="0">
            <a:noAutofit/>
          </a:bodyPr>
          <a:lstStyle/>
          <a:p>
            <a:pPr marL="128588" indent="-128588">
              <a:buFont typeface="Wingdings" panose="05000000000000000000" pitchFamily="2" charset="2"/>
              <a:buChar char="§"/>
            </a:pPr>
            <a:r>
              <a:rPr lang="en-ZA" sz="1400" dirty="0">
                <a:solidFill>
                  <a:srgbClr val="333333"/>
                </a:solidFill>
              </a:rPr>
              <a:t>Multiple sexual partners, typically has more than one child and fell pregnant when she was a teenager. </a:t>
            </a:r>
          </a:p>
          <a:p>
            <a:pPr marL="128588" indent="-128588">
              <a:buFont typeface="Wingdings" panose="05000000000000000000" pitchFamily="2" charset="2"/>
              <a:buChar char="§"/>
            </a:pPr>
            <a:r>
              <a:rPr lang="en-ZA" sz="1400" dirty="0">
                <a:solidFill>
                  <a:srgbClr val="333333"/>
                </a:solidFill>
              </a:rPr>
              <a:t>Often her sexual relationships are abusive, and she has very little say in protection or prevention. </a:t>
            </a:r>
          </a:p>
          <a:p>
            <a:pPr marL="128588" indent="-128588">
              <a:buFont typeface="Wingdings" panose="05000000000000000000" pitchFamily="2" charset="2"/>
              <a:buChar char="§"/>
            </a:pPr>
            <a:r>
              <a:rPr lang="en-ZA" sz="1400" dirty="0">
                <a:solidFill>
                  <a:srgbClr val="333333"/>
                </a:solidFill>
              </a:rPr>
              <a:t>It is expected of her to ensure that her partner is satisfied according to his preferences. </a:t>
            </a:r>
          </a:p>
        </p:txBody>
      </p:sp>
      <p:grpSp>
        <p:nvGrpSpPr>
          <p:cNvPr id="44" name="noun_project_1675.svg.eps"/>
          <p:cNvGrpSpPr>
            <a:grpSpLocks/>
          </p:cNvGrpSpPr>
          <p:nvPr/>
        </p:nvGrpSpPr>
        <p:grpSpPr bwMode="auto">
          <a:xfrm>
            <a:off x="2440491" y="5634684"/>
            <a:ext cx="568273" cy="713765"/>
            <a:chOff x="1045" y="1378"/>
            <a:chExt cx="194" cy="286"/>
          </a:xfrm>
          <a:solidFill>
            <a:srgbClr val="C00069"/>
          </a:solidFill>
        </p:grpSpPr>
        <p:sp>
          <p:nvSpPr>
            <p:cNvPr id="45" name="Freeform 4012"/>
            <p:cNvSpPr>
              <a:spLocks noEditPoints="1"/>
            </p:cNvSpPr>
            <p:nvPr/>
          </p:nvSpPr>
          <p:spPr bwMode="auto">
            <a:xfrm>
              <a:off x="1084" y="1378"/>
              <a:ext cx="115" cy="43"/>
            </a:xfrm>
            <a:custGeom>
              <a:avLst/>
              <a:gdLst>
                <a:gd name="T0" fmla="*/ 0 w 1382"/>
                <a:gd name="T1" fmla="*/ 0 h 517"/>
                <a:gd name="T2" fmla="*/ 0 w 1382"/>
                <a:gd name="T3" fmla="*/ 0 h 517"/>
                <a:gd name="T4" fmla="*/ 0 w 1382"/>
                <a:gd name="T5" fmla="*/ 0 h 517"/>
                <a:gd name="T6" fmla="*/ 0 w 1382"/>
                <a:gd name="T7" fmla="*/ 0 h 517"/>
                <a:gd name="T8" fmla="*/ 0 w 1382"/>
                <a:gd name="T9" fmla="*/ 0 h 517"/>
                <a:gd name="T10" fmla="*/ 0 w 1382"/>
                <a:gd name="T11" fmla="*/ 0 h 517"/>
                <a:gd name="T12" fmla="*/ 0 w 1382"/>
                <a:gd name="T13" fmla="*/ 0 h 517"/>
                <a:gd name="T14" fmla="*/ 0 w 1382"/>
                <a:gd name="T15" fmla="*/ 0 h 517"/>
                <a:gd name="T16" fmla="*/ 0 w 1382"/>
                <a:gd name="T17" fmla="*/ 0 h 517"/>
                <a:gd name="T18" fmla="*/ 0 w 1382"/>
                <a:gd name="T19" fmla="*/ 0 h 517"/>
                <a:gd name="T20" fmla="*/ 0 w 1382"/>
                <a:gd name="T21" fmla="*/ 0 h 517"/>
                <a:gd name="T22" fmla="*/ 0 w 1382"/>
                <a:gd name="T23" fmla="*/ 0 h 517"/>
                <a:gd name="T24" fmla="*/ 0 w 1382"/>
                <a:gd name="T25" fmla="*/ 0 h 517"/>
                <a:gd name="T26" fmla="*/ 0 w 1382"/>
                <a:gd name="T27" fmla="*/ 0 h 517"/>
                <a:gd name="T28" fmla="*/ 0 w 1382"/>
                <a:gd name="T29" fmla="*/ 0 h 517"/>
                <a:gd name="T30" fmla="*/ 0 w 1382"/>
                <a:gd name="T31" fmla="*/ 0 h 517"/>
                <a:gd name="T32" fmla="*/ 0 w 1382"/>
                <a:gd name="T33" fmla="*/ 0 h 517"/>
                <a:gd name="T34" fmla="*/ 0 w 1382"/>
                <a:gd name="T35" fmla="*/ 0 h 517"/>
                <a:gd name="T36" fmla="*/ 0 w 1382"/>
                <a:gd name="T37" fmla="*/ 0 h 517"/>
                <a:gd name="T38" fmla="*/ 0 w 1382"/>
                <a:gd name="T39" fmla="*/ 0 h 517"/>
                <a:gd name="T40" fmla="*/ 1 w 1382"/>
                <a:gd name="T41" fmla="*/ 0 h 517"/>
                <a:gd name="T42" fmla="*/ 1 w 1382"/>
                <a:gd name="T43" fmla="*/ 0 h 517"/>
                <a:gd name="T44" fmla="*/ 1 w 1382"/>
                <a:gd name="T45" fmla="*/ 0 h 517"/>
                <a:gd name="T46" fmla="*/ 1 w 1382"/>
                <a:gd name="T47" fmla="*/ 0 h 517"/>
                <a:gd name="T48" fmla="*/ 1 w 1382"/>
                <a:gd name="T49" fmla="*/ 0 h 517"/>
                <a:gd name="T50" fmla="*/ 1 w 1382"/>
                <a:gd name="T51" fmla="*/ 0 h 517"/>
                <a:gd name="T52" fmla="*/ 1 w 1382"/>
                <a:gd name="T53" fmla="*/ 0 h 517"/>
                <a:gd name="T54" fmla="*/ 1 w 1382"/>
                <a:gd name="T55" fmla="*/ 0 h 517"/>
                <a:gd name="T56" fmla="*/ 1 w 1382"/>
                <a:gd name="T57" fmla="*/ 0 h 517"/>
                <a:gd name="T58" fmla="*/ 1 w 1382"/>
                <a:gd name="T59" fmla="*/ 0 h 517"/>
                <a:gd name="T60" fmla="*/ 1 w 1382"/>
                <a:gd name="T61" fmla="*/ 0 h 517"/>
                <a:gd name="T62" fmla="*/ 1 w 1382"/>
                <a:gd name="T63" fmla="*/ 0 h 517"/>
                <a:gd name="T64" fmla="*/ 1 w 1382"/>
                <a:gd name="T65" fmla="*/ 0 h 517"/>
                <a:gd name="T66" fmla="*/ 1 w 1382"/>
                <a:gd name="T67" fmla="*/ 0 h 517"/>
                <a:gd name="T68" fmla="*/ 1 w 1382"/>
                <a:gd name="T69" fmla="*/ 0 h 517"/>
                <a:gd name="T70" fmla="*/ 0 w 1382"/>
                <a:gd name="T71" fmla="*/ 0 h 517"/>
                <a:gd name="T72" fmla="*/ 0 w 1382"/>
                <a:gd name="T73" fmla="*/ 0 h 517"/>
                <a:gd name="T74" fmla="*/ 0 w 1382"/>
                <a:gd name="T75" fmla="*/ 0 h 517"/>
                <a:gd name="T76" fmla="*/ 0 w 1382"/>
                <a:gd name="T77" fmla="*/ 0 h 517"/>
                <a:gd name="T78" fmla="*/ 0 w 1382"/>
                <a:gd name="T79" fmla="*/ 0 h 517"/>
                <a:gd name="T80" fmla="*/ 0 w 1382"/>
                <a:gd name="T81" fmla="*/ 0 h 517"/>
                <a:gd name="T82" fmla="*/ 0 w 1382"/>
                <a:gd name="T83" fmla="*/ 0 h 517"/>
                <a:gd name="T84" fmla="*/ 0 w 1382"/>
                <a:gd name="T85" fmla="*/ 0 h 517"/>
                <a:gd name="T86" fmla="*/ 0 w 1382"/>
                <a:gd name="T87" fmla="*/ 0 h 517"/>
                <a:gd name="T88" fmla="*/ 0 w 1382"/>
                <a:gd name="T89" fmla="*/ 0 h 517"/>
                <a:gd name="T90" fmla="*/ 0 w 1382"/>
                <a:gd name="T91" fmla="*/ 0 h 517"/>
                <a:gd name="T92" fmla="*/ 0 w 1382"/>
                <a:gd name="T93" fmla="*/ 0 h 517"/>
                <a:gd name="T94" fmla="*/ 0 w 1382"/>
                <a:gd name="T95" fmla="*/ 0 h 517"/>
                <a:gd name="T96" fmla="*/ 0 w 1382"/>
                <a:gd name="T97" fmla="*/ 0 h 517"/>
                <a:gd name="T98" fmla="*/ 0 w 1382"/>
                <a:gd name="T99" fmla="*/ 0 h 517"/>
                <a:gd name="T100" fmla="*/ 0 w 1382"/>
                <a:gd name="T101" fmla="*/ 0 h 517"/>
                <a:gd name="T102" fmla="*/ 0 w 1382"/>
                <a:gd name="T103" fmla="*/ 0 h 517"/>
                <a:gd name="T104" fmla="*/ 0 w 1382"/>
                <a:gd name="T105" fmla="*/ 0 h 517"/>
                <a:gd name="T106" fmla="*/ 0 w 1382"/>
                <a:gd name="T107" fmla="*/ 0 h 517"/>
                <a:gd name="T108" fmla="*/ 0 w 1382"/>
                <a:gd name="T109" fmla="*/ 0 h 517"/>
                <a:gd name="T110" fmla="*/ 0 w 1382"/>
                <a:gd name="T111" fmla="*/ 0 h 517"/>
                <a:gd name="T112" fmla="*/ 0 w 1382"/>
                <a:gd name="T113" fmla="*/ 0 h 5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82"/>
                <a:gd name="T172" fmla="*/ 0 h 517"/>
                <a:gd name="T173" fmla="*/ 1382 w 1382"/>
                <a:gd name="T174" fmla="*/ 517 h 5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82" h="517">
                  <a:moveTo>
                    <a:pt x="694" y="81"/>
                  </a:moveTo>
                  <a:lnTo>
                    <a:pt x="674" y="84"/>
                  </a:lnTo>
                  <a:lnTo>
                    <a:pt x="656" y="92"/>
                  </a:lnTo>
                  <a:lnTo>
                    <a:pt x="640" y="104"/>
                  </a:lnTo>
                  <a:lnTo>
                    <a:pt x="628" y="120"/>
                  </a:lnTo>
                  <a:lnTo>
                    <a:pt x="620" y="138"/>
                  </a:lnTo>
                  <a:lnTo>
                    <a:pt x="617" y="158"/>
                  </a:lnTo>
                  <a:lnTo>
                    <a:pt x="620" y="178"/>
                  </a:lnTo>
                  <a:lnTo>
                    <a:pt x="628" y="196"/>
                  </a:lnTo>
                  <a:lnTo>
                    <a:pt x="640" y="212"/>
                  </a:lnTo>
                  <a:lnTo>
                    <a:pt x="656" y="224"/>
                  </a:lnTo>
                  <a:lnTo>
                    <a:pt x="674" y="232"/>
                  </a:lnTo>
                  <a:lnTo>
                    <a:pt x="694" y="235"/>
                  </a:lnTo>
                  <a:lnTo>
                    <a:pt x="714" y="232"/>
                  </a:lnTo>
                  <a:lnTo>
                    <a:pt x="732" y="224"/>
                  </a:lnTo>
                  <a:lnTo>
                    <a:pt x="748" y="211"/>
                  </a:lnTo>
                  <a:lnTo>
                    <a:pt x="760" y="196"/>
                  </a:lnTo>
                  <a:lnTo>
                    <a:pt x="769" y="178"/>
                  </a:lnTo>
                  <a:lnTo>
                    <a:pt x="771" y="158"/>
                  </a:lnTo>
                  <a:lnTo>
                    <a:pt x="767" y="138"/>
                  </a:lnTo>
                  <a:lnTo>
                    <a:pt x="760" y="120"/>
                  </a:lnTo>
                  <a:lnTo>
                    <a:pt x="748" y="104"/>
                  </a:lnTo>
                  <a:lnTo>
                    <a:pt x="732" y="92"/>
                  </a:lnTo>
                  <a:lnTo>
                    <a:pt x="714" y="84"/>
                  </a:lnTo>
                  <a:lnTo>
                    <a:pt x="694" y="81"/>
                  </a:lnTo>
                  <a:close/>
                  <a:moveTo>
                    <a:pt x="624" y="0"/>
                  </a:moveTo>
                  <a:lnTo>
                    <a:pt x="759" y="0"/>
                  </a:lnTo>
                  <a:lnTo>
                    <a:pt x="790" y="1"/>
                  </a:lnTo>
                  <a:lnTo>
                    <a:pt x="818" y="7"/>
                  </a:lnTo>
                  <a:lnTo>
                    <a:pt x="841" y="15"/>
                  </a:lnTo>
                  <a:lnTo>
                    <a:pt x="861" y="27"/>
                  </a:lnTo>
                  <a:lnTo>
                    <a:pt x="877" y="42"/>
                  </a:lnTo>
                  <a:lnTo>
                    <a:pt x="890" y="60"/>
                  </a:lnTo>
                  <a:lnTo>
                    <a:pt x="901" y="81"/>
                  </a:lnTo>
                  <a:lnTo>
                    <a:pt x="908" y="107"/>
                  </a:lnTo>
                  <a:lnTo>
                    <a:pt x="914" y="135"/>
                  </a:lnTo>
                  <a:lnTo>
                    <a:pt x="916" y="165"/>
                  </a:lnTo>
                  <a:lnTo>
                    <a:pt x="917" y="200"/>
                  </a:lnTo>
                  <a:lnTo>
                    <a:pt x="919" y="218"/>
                  </a:lnTo>
                  <a:lnTo>
                    <a:pt x="925" y="235"/>
                  </a:lnTo>
                  <a:lnTo>
                    <a:pt x="936" y="251"/>
                  </a:lnTo>
                  <a:lnTo>
                    <a:pt x="950" y="266"/>
                  </a:lnTo>
                  <a:lnTo>
                    <a:pt x="967" y="276"/>
                  </a:lnTo>
                  <a:lnTo>
                    <a:pt x="986" y="285"/>
                  </a:lnTo>
                  <a:lnTo>
                    <a:pt x="1006" y="289"/>
                  </a:lnTo>
                  <a:lnTo>
                    <a:pt x="1028" y="291"/>
                  </a:lnTo>
                  <a:lnTo>
                    <a:pt x="1054" y="293"/>
                  </a:lnTo>
                  <a:lnTo>
                    <a:pt x="1085" y="295"/>
                  </a:lnTo>
                  <a:lnTo>
                    <a:pt x="1118" y="299"/>
                  </a:lnTo>
                  <a:lnTo>
                    <a:pt x="1153" y="302"/>
                  </a:lnTo>
                  <a:lnTo>
                    <a:pt x="1187" y="305"/>
                  </a:lnTo>
                  <a:lnTo>
                    <a:pt x="1220" y="308"/>
                  </a:lnTo>
                  <a:lnTo>
                    <a:pt x="1250" y="310"/>
                  </a:lnTo>
                  <a:lnTo>
                    <a:pt x="1276" y="312"/>
                  </a:lnTo>
                  <a:lnTo>
                    <a:pt x="1299" y="317"/>
                  </a:lnTo>
                  <a:lnTo>
                    <a:pt x="1321" y="325"/>
                  </a:lnTo>
                  <a:lnTo>
                    <a:pt x="1339" y="336"/>
                  </a:lnTo>
                  <a:lnTo>
                    <a:pt x="1354" y="350"/>
                  </a:lnTo>
                  <a:lnTo>
                    <a:pt x="1366" y="365"/>
                  </a:lnTo>
                  <a:lnTo>
                    <a:pt x="1375" y="382"/>
                  </a:lnTo>
                  <a:lnTo>
                    <a:pt x="1380" y="400"/>
                  </a:lnTo>
                  <a:lnTo>
                    <a:pt x="1382" y="419"/>
                  </a:lnTo>
                  <a:lnTo>
                    <a:pt x="1381" y="437"/>
                  </a:lnTo>
                  <a:lnTo>
                    <a:pt x="1377" y="455"/>
                  </a:lnTo>
                  <a:lnTo>
                    <a:pt x="1369" y="471"/>
                  </a:lnTo>
                  <a:lnTo>
                    <a:pt x="1357" y="486"/>
                  </a:lnTo>
                  <a:lnTo>
                    <a:pt x="1342" y="498"/>
                  </a:lnTo>
                  <a:lnTo>
                    <a:pt x="1324" y="507"/>
                  </a:lnTo>
                  <a:lnTo>
                    <a:pt x="1301" y="514"/>
                  </a:lnTo>
                  <a:lnTo>
                    <a:pt x="1276" y="516"/>
                  </a:lnTo>
                  <a:lnTo>
                    <a:pt x="108" y="517"/>
                  </a:lnTo>
                  <a:lnTo>
                    <a:pt x="81" y="515"/>
                  </a:lnTo>
                  <a:lnTo>
                    <a:pt x="60" y="509"/>
                  </a:lnTo>
                  <a:lnTo>
                    <a:pt x="41" y="499"/>
                  </a:lnTo>
                  <a:lnTo>
                    <a:pt x="26" y="487"/>
                  </a:lnTo>
                  <a:lnTo>
                    <a:pt x="14" y="472"/>
                  </a:lnTo>
                  <a:lnTo>
                    <a:pt x="6" y="455"/>
                  </a:lnTo>
                  <a:lnTo>
                    <a:pt x="2" y="438"/>
                  </a:lnTo>
                  <a:lnTo>
                    <a:pt x="0" y="420"/>
                  </a:lnTo>
                  <a:lnTo>
                    <a:pt x="2" y="401"/>
                  </a:lnTo>
                  <a:lnTo>
                    <a:pt x="9" y="383"/>
                  </a:lnTo>
                  <a:lnTo>
                    <a:pt x="17" y="366"/>
                  </a:lnTo>
                  <a:lnTo>
                    <a:pt x="29" y="351"/>
                  </a:lnTo>
                  <a:lnTo>
                    <a:pt x="44" y="337"/>
                  </a:lnTo>
                  <a:lnTo>
                    <a:pt x="62" y="325"/>
                  </a:lnTo>
                  <a:lnTo>
                    <a:pt x="83" y="318"/>
                  </a:lnTo>
                  <a:lnTo>
                    <a:pt x="108" y="314"/>
                  </a:lnTo>
                  <a:lnTo>
                    <a:pt x="132" y="311"/>
                  </a:lnTo>
                  <a:lnTo>
                    <a:pt x="162" y="308"/>
                  </a:lnTo>
                  <a:lnTo>
                    <a:pt x="195" y="306"/>
                  </a:lnTo>
                  <a:lnTo>
                    <a:pt x="230" y="303"/>
                  </a:lnTo>
                  <a:lnTo>
                    <a:pt x="264" y="300"/>
                  </a:lnTo>
                  <a:lnTo>
                    <a:pt x="299" y="297"/>
                  </a:lnTo>
                  <a:lnTo>
                    <a:pt x="328" y="293"/>
                  </a:lnTo>
                  <a:lnTo>
                    <a:pt x="355" y="291"/>
                  </a:lnTo>
                  <a:lnTo>
                    <a:pt x="376" y="289"/>
                  </a:lnTo>
                  <a:lnTo>
                    <a:pt x="398" y="285"/>
                  </a:lnTo>
                  <a:lnTo>
                    <a:pt x="416" y="277"/>
                  </a:lnTo>
                  <a:lnTo>
                    <a:pt x="433" y="266"/>
                  </a:lnTo>
                  <a:lnTo>
                    <a:pt x="447" y="252"/>
                  </a:lnTo>
                  <a:lnTo>
                    <a:pt x="457" y="235"/>
                  </a:lnTo>
                  <a:lnTo>
                    <a:pt x="464" y="218"/>
                  </a:lnTo>
                  <a:lnTo>
                    <a:pt x="466" y="200"/>
                  </a:lnTo>
                  <a:lnTo>
                    <a:pt x="467" y="165"/>
                  </a:lnTo>
                  <a:lnTo>
                    <a:pt x="469" y="135"/>
                  </a:lnTo>
                  <a:lnTo>
                    <a:pt x="474" y="107"/>
                  </a:lnTo>
                  <a:lnTo>
                    <a:pt x="482" y="82"/>
                  </a:lnTo>
                  <a:lnTo>
                    <a:pt x="491" y="60"/>
                  </a:lnTo>
                  <a:lnTo>
                    <a:pt x="505" y="42"/>
                  </a:lnTo>
                  <a:lnTo>
                    <a:pt x="521" y="27"/>
                  </a:lnTo>
                  <a:lnTo>
                    <a:pt x="542" y="15"/>
                  </a:lnTo>
                  <a:lnTo>
                    <a:pt x="565" y="7"/>
                  </a:lnTo>
                  <a:lnTo>
                    <a:pt x="592" y="1"/>
                  </a:lnTo>
                  <a:lnTo>
                    <a:pt x="624"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ZA" sz="1350" dirty="0">
                <a:solidFill>
                  <a:srgbClr val="717171"/>
                </a:solidFill>
              </a:endParaRPr>
            </a:p>
          </p:txBody>
        </p:sp>
        <p:sp>
          <p:nvSpPr>
            <p:cNvPr id="46" name="Freeform 4013"/>
            <p:cNvSpPr>
              <a:spLocks noEditPoints="1"/>
            </p:cNvSpPr>
            <p:nvPr/>
          </p:nvSpPr>
          <p:spPr bwMode="auto">
            <a:xfrm>
              <a:off x="1045" y="1414"/>
              <a:ext cx="194" cy="250"/>
            </a:xfrm>
            <a:custGeom>
              <a:avLst/>
              <a:gdLst>
                <a:gd name="T0" fmla="*/ 0 w 2332"/>
                <a:gd name="T1" fmla="*/ 2 h 3005"/>
                <a:gd name="T2" fmla="*/ 0 w 2332"/>
                <a:gd name="T3" fmla="*/ 1 h 3005"/>
                <a:gd name="T4" fmla="*/ 1 w 2332"/>
                <a:gd name="T5" fmla="*/ 1 h 3005"/>
                <a:gd name="T6" fmla="*/ 0 w 2332"/>
                <a:gd name="T7" fmla="*/ 2 h 3005"/>
                <a:gd name="T8" fmla="*/ 1 w 2332"/>
                <a:gd name="T9" fmla="*/ 1 h 3005"/>
                <a:gd name="T10" fmla="*/ 0 w 2332"/>
                <a:gd name="T11" fmla="*/ 1 h 3005"/>
                <a:gd name="T12" fmla="*/ 0 w 2332"/>
                <a:gd name="T13" fmla="*/ 1 h 3005"/>
                <a:gd name="T14" fmla="*/ 1 w 2332"/>
                <a:gd name="T15" fmla="*/ 1 h 3005"/>
                <a:gd name="T16" fmla="*/ 0 w 2332"/>
                <a:gd name="T17" fmla="*/ 1 h 3005"/>
                <a:gd name="T18" fmla="*/ 1 w 2332"/>
                <a:gd name="T19" fmla="*/ 1 h 3005"/>
                <a:gd name="T20" fmla="*/ 0 w 2332"/>
                <a:gd name="T21" fmla="*/ 1 h 3005"/>
                <a:gd name="T22" fmla="*/ 0 w 2332"/>
                <a:gd name="T23" fmla="*/ 1 h 3005"/>
                <a:gd name="T24" fmla="*/ 1 w 2332"/>
                <a:gd name="T25" fmla="*/ 1 h 3005"/>
                <a:gd name="T26" fmla="*/ 0 w 2332"/>
                <a:gd name="T27" fmla="*/ 1 h 3005"/>
                <a:gd name="T28" fmla="*/ 1 w 2332"/>
                <a:gd name="T29" fmla="*/ 1 h 3005"/>
                <a:gd name="T30" fmla="*/ 0 w 2332"/>
                <a:gd name="T31" fmla="*/ 1 h 3005"/>
                <a:gd name="T32" fmla="*/ 0 w 2332"/>
                <a:gd name="T33" fmla="*/ 1 h 3005"/>
                <a:gd name="T34" fmla="*/ 1 w 2332"/>
                <a:gd name="T35" fmla="*/ 1 h 3005"/>
                <a:gd name="T36" fmla="*/ 0 w 2332"/>
                <a:gd name="T37" fmla="*/ 1 h 3005"/>
                <a:gd name="T38" fmla="*/ 1 w 2332"/>
                <a:gd name="T39" fmla="*/ 1 h 3005"/>
                <a:gd name="T40" fmla="*/ 0 w 2332"/>
                <a:gd name="T41" fmla="*/ 1 h 3005"/>
                <a:gd name="T42" fmla="*/ 0 w 2332"/>
                <a:gd name="T43" fmla="*/ 1 h 3005"/>
                <a:gd name="T44" fmla="*/ 1 w 2332"/>
                <a:gd name="T45" fmla="*/ 1 h 3005"/>
                <a:gd name="T46" fmla="*/ 0 w 2332"/>
                <a:gd name="T47" fmla="*/ 1 h 3005"/>
                <a:gd name="T48" fmla="*/ 1 w 2332"/>
                <a:gd name="T49" fmla="*/ 1 h 3005"/>
                <a:gd name="T50" fmla="*/ 0 w 2332"/>
                <a:gd name="T51" fmla="*/ 1 h 3005"/>
                <a:gd name="T52" fmla="*/ 0 w 2332"/>
                <a:gd name="T53" fmla="*/ 1 h 3005"/>
                <a:gd name="T54" fmla="*/ 1 w 2332"/>
                <a:gd name="T55" fmla="*/ 1 h 3005"/>
                <a:gd name="T56" fmla="*/ 0 w 2332"/>
                <a:gd name="T57" fmla="*/ 1 h 3005"/>
                <a:gd name="T58" fmla="*/ 1 w 2332"/>
                <a:gd name="T59" fmla="*/ 1 h 3005"/>
                <a:gd name="T60" fmla="*/ 1 w 2332"/>
                <a:gd name="T61" fmla="*/ 0 h 3005"/>
                <a:gd name="T62" fmla="*/ 0 w 2332"/>
                <a:gd name="T63" fmla="*/ 0 h 3005"/>
                <a:gd name="T64" fmla="*/ 0 w 2332"/>
                <a:gd name="T65" fmla="*/ 0 h 3005"/>
                <a:gd name="T66" fmla="*/ 1 w 2332"/>
                <a:gd name="T67" fmla="*/ 0 h 3005"/>
                <a:gd name="T68" fmla="*/ 1 w 2332"/>
                <a:gd name="T69" fmla="*/ 0 h 3005"/>
                <a:gd name="T70" fmla="*/ 1 w 2332"/>
                <a:gd name="T71" fmla="*/ 0 h 3005"/>
                <a:gd name="T72" fmla="*/ 1 w 2332"/>
                <a:gd name="T73" fmla="*/ 0 h 3005"/>
                <a:gd name="T74" fmla="*/ 1 w 2332"/>
                <a:gd name="T75" fmla="*/ 2 h 3005"/>
                <a:gd name="T76" fmla="*/ 0 w 2332"/>
                <a:gd name="T77" fmla="*/ 0 h 3005"/>
                <a:gd name="T78" fmla="*/ 0 w 2332"/>
                <a:gd name="T79" fmla="*/ 0 h 3005"/>
                <a:gd name="T80" fmla="*/ 0 w 2332"/>
                <a:gd name="T81" fmla="*/ 0 h 3005"/>
                <a:gd name="T82" fmla="*/ 0 w 2332"/>
                <a:gd name="T83" fmla="*/ 0 h 3005"/>
                <a:gd name="T84" fmla="*/ 0 w 2332"/>
                <a:gd name="T85" fmla="*/ 0 h 3005"/>
                <a:gd name="T86" fmla="*/ 0 w 2332"/>
                <a:gd name="T87" fmla="*/ 0 h 3005"/>
                <a:gd name="T88" fmla="*/ 0 w 2332"/>
                <a:gd name="T89" fmla="*/ 0 h 3005"/>
                <a:gd name="T90" fmla="*/ 1 w 2332"/>
                <a:gd name="T91" fmla="*/ 0 h 3005"/>
                <a:gd name="T92" fmla="*/ 1 w 2332"/>
                <a:gd name="T93" fmla="*/ 0 h 3005"/>
                <a:gd name="T94" fmla="*/ 1 w 2332"/>
                <a:gd name="T95" fmla="*/ 0 h 3005"/>
                <a:gd name="T96" fmla="*/ 1 w 2332"/>
                <a:gd name="T97" fmla="*/ 0 h 3005"/>
                <a:gd name="T98" fmla="*/ 1 w 2332"/>
                <a:gd name="T99" fmla="*/ 0 h 3005"/>
                <a:gd name="T100" fmla="*/ 1 w 2332"/>
                <a:gd name="T101" fmla="*/ 0 h 30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32"/>
                <a:gd name="T154" fmla="*/ 0 h 3005"/>
                <a:gd name="T155" fmla="*/ 2332 w 2332"/>
                <a:gd name="T156" fmla="*/ 3005 h 30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32" h="3005">
                  <a:moveTo>
                    <a:pt x="174" y="2630"/>
                  </a:moveTo>
                  <a:lnTo>
                    <a:pt x="174" y="2771"/>
                  </a:lnTo>
                  <a:lnTo>
                    <a:pt x="313" y="2771"/>
                  </a:lnTo>
                  <a:lnTo>
                    <a:pt x="313" y="2630"/>
                  </a:lnTo>
                  <a:lnTo>
                    <a:pt x="174" y="2630"/>
                  </a:lnTo>
                  <a:close/>
                  <a:moveTo>
                    <a:pt x="2086" y="2629"/>
                  </a:moveTo>
                  <a:lnTo>
                    <a:pt x="436" y="2629"/>
                  </a:lnTo>
                  <a:lnTo>
                    <a:pt x="436" y="2771"/>
                  </a:lnTo>
                  <a:lnTo>
                    <a:pt x="2086" y="2770"/>
                  </a:lnTo>
                  <a:lnTo>
                    <a:pt x="2086" y="2629"/>
                  </a:lnTo>
                  <a:close/>
                  <a:moveTo>
                    <a:pt x="173" y="2318"/>
                  </a:moveTo>
                  <a:lnTo>
                    <a:pt x="174" y="2460"/>
                  </a:lnTo>
                  <a:lnTo>
                    <a:pt x="313" y="2460"/>
                  </a:lnTo>
                  <a:lnTo>
                    <a:pt x="313" y="2318"/>
                  </a:lnTo>
                  <a:lnTo>
                    <a:pt x="173" y="2318"/>
                  </a:lnTo>
                  <a:close/>
                  <a:moveTo>
                    <a:pt x="2086" y="2317"/>
                  </a:moveTo>
                  <a:lnTo>
                    <a:pt x="436" y="2318"/>
                  </a:lnTo>
                  <a:lnTo>
                    <a:pt x="436" y="2460"/>
                  </a:lnTo>
                  <a:lnTo>
                    <a:pt x="2086" y="2459"/>
                  </a:lnTo>
                  <a:lnTo>
                    <a:pt x="2086" y="2317"/>
                  </a:lnTo>
                  <a:close/>
                  <a:moveTo>
                    <a:pt x="173" y="2007"/>
                  </a:moveTo>
                  <a:lnTo>
                    <a:pt x="173" y="2149"/>
                  </a:lnTo>
                  <a:lnTo>
                    <a:pt x="313" y="2149"/>
                  </a:lnTo>
                  <a:lnTo>
                    <a:pt x="313" y="2007"/>
                  </a:lnTo>
                  <a:lnTo>
                    <a:pt x="173" y="2007"/>
                  </a:lnTo>
                  <a:close/>
                  <a:moveTo>
                    <a:pt x="2086" y="2006"/>
                  </a:moveTo>
                  <a:lnTo>
                    <a:pt x="435" y="2007"/>
                  </a:lnTo>
                  <a:lnTo>
                    <a:pt x="436" y="2149"/>
                  </a:lnTo>
                  <a:lnTo>
                    <a:pt x="2086" y="2148"/>
                  </a:lnTo>
                  <a:lnTo>
                    <a:pt x="2086" y="2006"/>
                  </a:lnTo>
                  <a:close/>
                  <a:moveTo>
                    <a:pt x="173" y="1696"/>
                  </a:moveTo>
                  <a:lnTo>
                    <a:pt x="173" y="1837"/>
                  </a:lnTo>
                  <a:lnTo>
                    <a:pt x="313" y="1837"/>
                  </a:lnTo>
                  <a:lnTo>
                    <a:pt x="313" y="1696"/>
                  </a:lnTo>
                  <a:lnTo>
                    <a:pt x="173" y="1696"/>
                  </a:lnTo>
                  <a:close/>
                  <a:moveTo>
                    <a:pt x="2086" y="1695"/>
                  </a:moveTo>
                  <a:lnTo>
                    <a:pt x="435" y="1696"/>
                  </a:lnTo>
                  <a:lnTo>
                    <a:pt x="435" y="1837"/>
                  </a:lnTo>
                  <a:lnTo>
                    <a:pt x="2086" y="1836"/>
                  </a:lnTo>
                  <a:lnTo>
                    <a:pt x="2086" y="1695"/>
                  </a:lnTo>
                  <a:close/>
                  <a:moveTo>
                    <a:pt x="313" y="1385"/>
                  </a:moveTo>
                  <a:lnTo>
                    <a:pt x="173" y="1385"/>
                  </a:lnTo>
                  <a:lnTo>
                    <a:pt x="173" y="1525"/>
                  </a:lnTo>
                  <a:lnTo>
                    <a:pt x="313" y="1525"/>
                  </a:lnTo>
                  <a:lnTo>
                    <a:pt x="313" y="1385"/>
                  </a:lnTo>
                  <a:close/>
                  <a:moveTo>
                    <a:pt x="2086" y="1384"/>
                  </a:moveTo>
                  <a:lnTo>
                    <a:pt x="435" y="1385"/>
                  </a:lnTo>
                  <a:lnTo>
                    <a:pt x="435" y="1525"/>
                  </a:lnTo>
                  <a:lnTo>
                    <a:pt x="2086" y="1524"/>
                  </a:lnTo>
                  <a:lnTo>
                    <a:pt x="2086" y="1384"/>
                  </a:lnTo>
                  <a:close/>
                  <a:moveTo>
                    <a:pt x="173" y="1073"/>
                  </a:moveTo>
                  <a:lnTo>
                    <a:pt x="173" y="1214"/>
                  </a:lnTo>
                  <a:lnTo>
                    <a:pt x="312" y="1214"/>
                  </a:lnTo>
                  <a:lnTo>
                    <a:pt x="312" y="1073"/>
                  </a:lnTo>
                  <a:lnTo>
                    <a:pt x="173" y="1073"/>
                  </a:lnTo>
                  <a:close/>
                  <a:moveTo>
                    <a:pt x="2085" y="1073"/>
                  </a:moveTo>
                  <a:lnTo>
                    <a:pt x="435" y="1073"/>
                  </a:lnTo>
                  <a:lnTo>
                    <a:pt x="435" y="1214"/>
                  </a:lnTo>
                  <a:lnTo>
                    <a:pt x="2085" y="1213"/>
                  </a:lnTo>
                  <a:lnTo>
                    <a:pt x="2085" y="1073"/>
                  </a:lnTo>
                  <a:close/>
                  <a:moveTo>
                    <a:pt x="1279" y="257"/>
                  </a:moveTo>
                  <a:lnTo>
                    <a:pt x="1052" y="257"/>
                  </a:lnTo>
                  <a:lnTo>
                    <a:pt x="1052" y="478"/>
                  </a:lnTo>
                  <a:lnTo>
                    <a:pt x="830" y="478"/>
                  </a:lnTo>
                  <a:lnTo>
                    <a:pt x="829" y="478"/>
                  </a:lnTo>
                  <a:lnTo>
                    <a:pt x="830" y="706"/>
                  </a:lnTo>
                  <a:lnTo>
                    <a:pt x="1052" y="706"/>
                  </a:lnTo>
                  <a:lnTo>
                    <a:pt x="1052" y="928"/>
                  </a:lnTo>
                  <a:lnTo>
                    <a:pt x="1279" y="928"/>
                  </a:lnTo>
                  <a:lnTo>
                    <a:pt x="1279" y="706"/>
                  </a:lnTo>
                  <a:lnTo>
                    <a:pt x="1502" y="705"/>
                  </a:lnTo>
                  <a:lnTo>
                    <a:pt x="1502" y="478"/>
                  </a:lnTo>
                  <a:lnTo>
                    <a:pt x="1279" y="478"/>
                  </a:lnTo>
                  <a:lnTo>
                    <a:pt x="1279" y="257"/>
                  </a:lnTo>
                  <a:close/>
                  <a:moveTo>
                    <a:pt x="2331" y="0"/>
                  </a:moveTo>
                  <a:lnTo>
                    <a:pt x="2332" y="3004"/>
                  </a:lnTo>
                  <a:lnTo>
                    <a:pt x="1" y="3005"/>
                  </a:lnTo>
                  <a:lnTo>
                    <a:pt x="0" y="1"/>
                  </a:lnTo>
                  <a:lnTo>
                    <a:pt x="407" y="1"/>
                  </a:lnTo>
                  <a:lnTo>
                    <a:pt x="410" y="21"/>
                  </a:lnTo>
                  <a:lnTo>
                    <a:pt x="416" y="42"/>
                  </a:lnTo>
                  <a:lnTo>
                    <a:pt x="423" y="63"/>
                  </a:lnTo>
                  <a:lnTo>
                    <a:pt x="433" y="82"/>
                  </a:lnTo>
                  <a:lnTo>
                    <a:pt x="444" y="98"/>
                  </a:lnTo>
                  <a:lnTo>
                    <a:pt x="456" y="108"/>
                  </a:lnTo>
                  <a:lnTo>
                    <a:pt x="470" y="119"/>
                  </a:lnTo>
                  <a:lnTo>
                    <a:pt x="488" y="130"/>
                  </a:lnTo>
                  <a:lnTo>
                    <a:pt x="508" y="137"/>
                  </a:lnTo>
                  <a:lnTo>
                    <a:pt x="533" y="143"/>
                  </a:lnTo>
                  <a:lnTo>
                    <a:pt x="561" y="145"/>
                  </a:lnTo>
                  <a:lnTo>
                    <a:pt x="1770" y="145"/>
                  </a:lnTo>
                  <a:lnTo>
                    <a:pt x="1798" y="143"/>
                  </a:lnTo>
                  <a:lnTo>
                    <a:pt x="1823" y="136"/>
                  </a:lnTo>
                  <a:lnTo>
                    <a:pt x="1843" y="129"/>
                  </a:lnTo>
                  <a:lnTo>
                    <a:pt x="1861" y="119"/>
                  </a:lnTo>
                  <a:lnTo>
                    <a:pt x="1875" y="107"/>
                  </a:lnTo>
                  <a:lnTo>
                    <a:pt x="1887" y="97"/>
                  </a:lnTo>
                  <a:lnTo>
                    <a:pt x="1898" y="81"/>
                  </a:lnTo>
                  <a:lnTo>
                    <a:pt x="1908" y="62"/>
                  </a:lnTo>
                  <a:lnTo>
                    <a:pt x="1915" y="41"/>
                  </a:lnTo>
                  <a:lnTo>
                    <a:pt x="1920" y="21"/>
                  </a:lnTo>
                  <a:lnTo>
                    <a:pt x="1923" y="0"/>
                  </a:lnTo>
                  <a:lnTo>
                    <a:pt x="2331"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ZA" sz="1350" dirty="0">
                <a:solidFill>
                  <a:srgbClr val="717171"/>
                </a:solidFill>
              </a:endParaRPr>
            </a:p>
          </p:txBody>
        </p:sp>
      </p:grpSp>
      <p:sp>
        <p:nvSpPr>
          <p:cNvPr id="47" name="Text Placeholder 1"/>
          <p:cNvSpPr txBox="1">
            <a:spLocks/>
          </p:cNvSpPr>
          <p:nvPr/>
        </p:nvSpPr>
        <p:spPr>
          <a:xfrm>
            <a:off x="621173" y="547970"/>
            <a:ext cx="2441228" cy="3627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rgbClr val="717171"/>
                </a:solidFill>
              </a:rPr>
              <a:t>Gender Prisoner</a:t>
            </a:r>
          </a:p>
        </p:txBody>
      </p:sp>
      <p:sp>
        <p:nvSpPr>
          <p:cNvPr id="49" name="TextBox 48"/>
          <p:cNvSpPr txBox="1"/>
          <p:nvPr/>
        </p:nvSpPr>
        <p:spPr>
          <a:xfrm>
            <a:off x="156197" y="1032187"/>
            <a:ext cx="2743199" cy="430887"/>
          </a:xfrm>
          <a:prstGeom prst="rect">
            <a:avLst/>
          </a:prstGeom>
          <a:noFill/>
        </p:spPr>
        <p:txBody>
          <a:bodyPr wrap="square" lIns="0" tIns="0" rIns="0" bIns="0" rtlCol="0">
            <a:spAutoFit/>
          </a:bodyPr>
          <a:lstStyle/>
          <a:p>
            <a:r>
              <a:rPr lang="en-ZA" sz="1400" b="1" i="1" dirty="0">
                <a:solidFill>
                  <a:srgbClr val="C00069"/>
                </a:solidFill>
              </a:rPr>
              <a:t>Economic instability leaves her powerless</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4944979"/>
            <a:ext cx="1961147" cy="1913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descr="Image result for black south african woman"/>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609106" y="276567"/>
            <a:ext cx="1687912" cy="1232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37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34BEE3-566C-4068-A777-C3A4762E861B}" type="slidenum">
              <a:rPr lang="en-GB" smtClean="0">
                <a:solidFill>
                  <a:srgbClr val="717171"/>
                </a:solidFill>
              </a:rPr>
              <a:pPr/>
              <a:t>14</a:t>
            </a:fld>
            <a:endParaRPr lang="en-GB" dirty="0">
              <a:solidFill>
                <a:srgbClr val="717171"/>
              </a:solidFill>
            </a:endParaRPr>
          </a:p>
        </p:txBody>
      </p:sp>
      <p:sp>
        <p:nvSpPr>
          <p:cNvPr id="5" name="TextBox 4"/>
          <p:cNvSpPr txBox="1"/>
          <p:nvPr/>
        </p:nvSpPr>
        <p:spPr>
          <a:xfrm>
            <a:off x="216459" y="1048559"/>
            <a:ext cx="3479515" cy="430887"/>
          </a:xfrm>
          <a:prstGeom prst="rect">
            <a:avLst/>
          </a:prstGeom>
          <a:noFill/>
        </p:spPr>
        <p:txBody>
          <a:bodyPr wrap="square" lIns="0" tIns="0" rIns="0" bIns="0" rtlCol="0">
            <a:spAutoFit/>
          </a:bodyPr>
          <a:lstStyle/>
          <a:p>
            <a:r>
              <a:rPr lang="en-ZA" sz="1400" b="1" i="1" dirty="0">
                <a:solidFill>
                  <a:srgbClr val="C00069"/>
                </a:solidFill>
              </a:rPr>
              <a:t>Her lack of know-how and power makes her the most vulnerable</a:t>
            </a:r>
          </a:p>
        </p:txBody>
      </p:sp>
      <p:sp>
        <p:nvSpPr>
          <p:cNvPr id="6" name="Rectangle 5"/>
          <p:cNvSpPr/>
          <p:nvPr/>
        </p:nvSpPr>
        <p:spPr>
          <a:xfrm>
            <a:off x="2786212" y="1855766"/>
            <a:ext cx="1420787" cy="247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b="1" dirty="0">
                <a:solidFill>
                  <a:srgbClr val="FFFFFF"/>
                </a:solidFill>
              </a:rPr>
              <a:t>Vulnerabilities</a:t>
            </a:r>
          </a:p>
        </p:txBody>
      </p:sp>
      <p:sp>
        <p:nvSpPr>
          <p:cNvPr id="7" name="noun_project_0478.eps"/>
          <p:cNvSpPr>
            <a:spLocks/>
          </p:cNvSpPr>
          <p:nvPr/>
        </p:nvSpPr>
        <p:spPr bwMode="auto">
          <a:xfrm>
            <a:off x="2434335" y="1662795"/>
            <a:ext cx="303708" cy="461069"/>
          </a:xfrm>
          <a:custGeom>
            <a:avLst/>
            <a:gdLst>
              <a:gd name="T0" fmla="*/ 18195193 w 1964"/>
              <a:gd name="T1" fmla="*/ 0 h 3458"/>
              <a:gd name="T2" fmla="*/ 39184712 w 1964"/>
              <a:gd name="T3" fmla="*/ 0 h 3458"/>
              <a:gd name="T4" fmla="*/ 39526205 w 1964"/>
              <a:gd name="T5" fmla="*/ 93256 h 3458"/>
              <a:gd name="T6" fmla="*/ 39743648 w 1964"/>
              <a:gd name="T7" fmla="*/ 279767 h 3458"/>
              <a:gd name="T8" fmla="*/ 39898888 w 1964"/>
              <a:gd name="T9" fmla="*/ 528332 h 3458"/>
              <a:gd name="T10" fmla="*/ 60919596 w 1964"/>
              <a:gd name="T11" fmla="*/ 54819928 h 3458"/>
              <a:gd name="T12" fmla="*/ 60981622 w 1964"/>
              <a:gd name="T13" fmla="*/ 55161749 h 3458"/>
              <a:gd name="T14" fmla="*/ 60795369 w 1964"/>
              <a:gd name="T15" fmla="*/ 55472542 h 3458"/>
              <a:gd name="T16" fmla="*/ 60546914 w 1964"/>
              <a:gd name="T17" fmla="*/ 55659054 h 3458"/>
              <a:gd name="T18" fmla="*/ 60205420 w 1964"/>
              <a:gd name="T19" fmla="*/ 55752310 h 3458"/>
              <a:gd name="T20" fmla="*/ 30397684 w 1964"/>
              <a:gd name="T21" fmla="*/ 55752310 h 3458"/>
              <a:gd name="T22" fmla="*/ 37197600 w 1964"/>
              <a:gd name="T23" fmla="*/ 73341861 h 3458"/>
              <a:gd name="T24" fmla="*/ 39743648 w 1964"/>
              <a:gd name="T25" fmla="*/ 79868001 h 3458"/>
              <a:gd name="T26" fmla="*/ 39743648 w 1964"/>
              <a:gd name="T27" fmla="*/ 79868001 h 3458"/>
              <a:gd name="T28" fmla="*/ 42134455 w 1964"/>
              <a:gd name="T29" fmla="*/ 78904593 h 3458"/>
              <a:gd name="T30" fmla="*/ 45177237 w 1964"/>
              <a:gd name="T31" fmla="*/ 77754850 h 3458"/>
              <a:gd name="T32" fmla="*/ 45518906 w 1964"/>
              <a:gd name="T33" fmla="*/ 77723647 h 3458"/>
              <a:gd name="T34" fmla="*/ 45767185 w 1964"/>
              <a:gd name="T35" fmla="*/ 77816903 h 3458"/>
              <a:gd name="T36" fmla="*/ 46015640 w 1964"/>
              <a:gd name="T37" fmla="*/ 78065644 h 3458"/>
              <a:gd name="T38" fmla="*/ 46108855 w 1964"/>
              <a:gd name="T39" fmla="*/ 78345235 h 3458"/>
              <a:gd name="T40" fmla="*/ 46108855 w 1964"/>
              <a:gd name="T41" fmla="*/ 78687055 h 3458"/>
              <a:gd name="T42" fmla="*/ 39619420 w 1964"/>
              <a:gd name="T43" fmla="*/ 106905118 h 3458"/>
              <a:gd name="T44" fmla="*/ 39495193 w 1964"/>
              <a:gd name="T45" fmla="*/ 107153683 h 3458"/>
              <a:gd name="T46" fmla="*/ 39277927 w 1964"/>
              <a:gd name="T47" fmla="*/ 107340194 h 3458"/>
              <a:gd name="T48" fmla="*/ 39060484 w 1964"/>
              <a:gd name="T49" fmla="*/ 107433450 h 3458"/>
              <a:gd name="T50" fmla="*/ 38750004 w 1964"/>
              <a:gd name="T51" fmla="*/ 107464477 h 3458"/>
              <a:gd name="T52" fmla="*/ 38532738 w 1964"/>
              <a:gd name="T53" fmla="*/ 107371221 h 3458"/>
              <a:gd name="T54" fmla="*/ 14655501 w 1964"/>
              <a:gd name="T55" fmla="*/ 90869359 h 3458"/>
              <a:gd name="T56" fmla="*/ 14407046 w 1964"/>
              <a:gd name="T57" fmla="*/ 90620795 h 3458"/>
              <a:gd name="T58" fmla="*/ 14313831 w 1964"/>
              <a:gd name="T59" fmla="*/ 90310001 h 3458"/>
              <a:gd name="T60" fmla="*/ 14345020 w 1964"/>
              <a:gd name="T61" fmla="*/ 89999207 h 3458"/>
              <a:gd name="T62" fmla="*/ 14531273 w 1964"/>
              <a:gd name="T63" fmla="*/ 89719440 h 3458"/>
              <a:gd name="T64" fmla="*/ 14841754 w 1964"/>
              <a:gd name="T65" fmla="*/ 89532929 h 3458"/>
              <a:gd name="T66" fmla="*/ 18753952 w 1964"/>
              <a:gd name="T67" fmla="*/ 88010163 h 3458"/>
              <a:gd name="T68" fmla="*/ 20120279 w 1964"/>
              <a:gd name="T69" fmla="*/ 87450804 h 3458"/>
              <a:gd name="T70" fmla="*/ 18722939 w 1964"/>
              <a:gd name="T71" fmla="*/ 83814888 h 3458"/>
              <a:gd name="T72" fmla="*/ 11736771 w 1964"/>
              <a:gd name="T73" fmla="*/ 65790084 h 3458"/>
              <a:gd name="T74" fmla="*/ 31013 w 1964"/>
              <a:gd name="T75" fmla="*/ 35645382 h 3458"/>
              <a:gd name="T76" fmla="*/ 0 w 1964"/>
              <a:gd name="T77" fmla="*/ 35334588 h 3458"/>
              <a:gd name="T78" fmla="*/ 155240 w 1964"/>
              <a:gd name="T79" fmla="*/ 35023794 h 3458"/>
              <a:gd name="T80" fmla="*/ 434708 w 1964"/>
              <a:gd name="T81" fmla="*/ 34806256 h 3458"/>
              <a:gd name="T82" fmla="*/ 745189 w 1964"/>
              <a:gd name="T83" fmla="*/ 34744203 h 3458"/>
              <a:gd name="T84" fmla="*/ 30583938 w 1964"/>
              <a:gd name="T85" fmla="*/ 34744203 h 3458"/>
              <a:gd name="T86" fmla="*/ 17481017 w 1964"/>
              <a:gd name="T87" fmla="*/ 932381 h 3458"/>
              <a:gd name="T88" fmla="*/ 17418815 w 1964"/>
              <a:gd name="T89" fmla="*/ 621588 h 3458"/>
              <a:gd name="T90" fmla="*/ 17543042 w 1964"/>
              <a:gd name="T91" fmla="*/ 341820 h 3458"/>
              <a:gd name="T92" fmla="*/ 17760484 w 1964"/>
              <a:gd name="T93" fmla="*/ 186512 h 3458"/>
              <a:gd name="T94" fmla="*/ 17822510 w 1964"/>
              <a:gd name="T95" fmla="*/ 124282 h 3458"/>
              <a:gd name="T96" fmla="*/ 17915725 w 1964"/>
              <a:gd name="T97" fmla="*/ 62229 h 3458"/>
              <a:gd name="T98" fmla="*/ 18070965 w 1964"/>
              <a:gd name="T99" fmla="*/ 0 h 3458"/>
              <a:gd name="T100" fmla="*/ 18195193 w 1964"/>
              <a:gd name="T101" fmla="*/ 0 h 34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4"/>
              <a:gd name="T154" fmla="*/ 0 h 3458"/>
              <a:gd name="T155" fmla="*/ 1964 w 1964"/>
              <a:gd name="T156" fmla="*/ 3458 h 34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4" h="3458">
                <a:moveTo>
                  <a:pt x="586" y="0"/>
                </a:moveTo>
                <a:lnTo>
                  <a:pt x="1262" y="0"/>
                </a:lnTo>
                <a:lnTo>
                  <a:pt x="1273" y="3"/>
                </a:lnTo>
                <a:lnTo>
                  <a:pt x="1280" y="9"/>
                </a:lnTo>
                <a:lnTo>
                  <a:pt x="1285" y="17"/>
                </a:lnTo>
                <a:lnTo>
                  <a:pt x="1962" y="1764"/>
                </a:lnTo>
                <a:lnTo>
                  <a:pt x="1964" y="1775"/>
                </a:lnTo>
                <a:lnTo>
                  <a:pt x="1958" y="1785"/>
                </a:lnTo>
                <a:lnTo>
                  <a:pt x="1950" y="1791"/>
                </a:lnTo>
                <a:lnTo>
                  <a:pt x="1939" y="1794"/>
                </a:lnTo>
                <a:lnTo>
                  <a:pt x="979" y="1794"/>
                </a:lnTo>
                <a:lnTo>
                  <a:pt x="1198" y="2360"/>
                </a:lnTo>
                <a:lnTo>
                  <a:pt x="1280" y="2570"/>
                </a:lnTo>
                <a:lnTo>
                  <a:pt x="1357" y="2539"/>
                </a:lnTo>
                <a:lnTo>
                  <a:pt x="1455" y="2502"/>
                </a:lnTo>
                <a:lnTo>
                  <a:pt x="1466" y="2501"/>
                </a:lnTo>
                <a:lnTo>
                  <a:pt x="1474" y="2504"/>
                </a:lnTo>
                <a:lnTo>
                  <a:pt x="1482" y="2512"/>
                </a:lnTo>
                <a:lnTo>
                  <a:pt x="1485" y="2521"/>
                </a:lnTo>
                <a:lnTo>
                  <a:pt x="1485" y="2532"/>
                </a:lnTo>
                <a:lnTo>
                  <a:pt x="1276" y="3440"/>
                </a:lnTo>
                <a:lnTo>
                  <a:pt x="1272" y="3448"/>
                </a:lnTo>
                <a:lnTo>
                  <a:pt x="1265" y="3454"/>
                </a:lnTo>
                <a:lnTo>
                  <a:pt x="1258" y="3457"/>
                </a:lnTo>
                <a:lnTo>
                  <a:pt x="1248" y="3458"/>
                </a:lnTo>
                <a:lnTo>
                  <a:pt x="1241" y="3455"/>
                </a:lnTo>
                <a:lnTo>
                  <a:pt x="472" y="2924"/>
                </a:lnTo>
                <a:lnTo>
                  <a:pt x="464" y="2916"/>
                </a:lnTo>
                <a:lnTo>
                  <a:pt x="461" y="2906"/>
                </a:lnTo>
                <a:lnTo>
                  <a:pt x="462" y="2896"/>
                </a:lnTo>
                <a:lnTo>
                  <a:pt x="468" y="2887"/>
                </a:lnTo>
                <a:lnTo>
                  <a:pt x="478" y="2881"/>
                </a:lnTo>
                <a:lnTo>
                  <a:pt x="604" y="2832"/>
                </a:lnTo>
                <a:lnTo>
                  <a:pt x="648" y="2814"/>
                </a:lnTo>
                <a:lnTo>
                  <a:pt x="603" y="2697"/>
                </a:lnTo>
                <a:lnTo>
                  <a:pt x="378" y="2117"/>
                </a:lnTo>
                <a:lnTo>
                  <a:pt x="1" y="1147"/>
                </a:lnTo>
                <a:lnTo>
                  <a:pt x="0" y="1137"/>
                </a:lnTo>
                <a:lnTo>
                  <a:pt x="5" y="1127"/>
                </a:lnTo>
                <a:lnTo>
                  <a:pt x="14" y="1120"/>
                </a:lnTo>
                <a:lnTo>
                  <a:pt x="24" y="1118"/>
                </a:lnTo>
                <a:lnTo>
                  <a:pt x="985" y="1118"/>
                </a:lnTo>
                <a:lnTo>
                  <a:pt x="563" y="30"/>
                </a:lnTo>
                <a:lnTo>
                  <a:pt x="561" y="20"/>
                </a:lnTo>
                <a:lnTo>
                  <a:pt x="565" y="11"/>
                </a:lnTo>
                <a:lnTo>
                  <a:pt x="572" y="6"/>
                </a:lnTo>
                <a:lnTo>
                  <a:pt x="574" y="4"/>
                </a:lnTo>
                <a:lnTo>
                  <a:pt x="577" y="2"/>
                </a:lnTo>
                <a:lnTo>
                  <a:pt x="582" y="0"/>
                </a:lnTo>
                <a:lnTo>
                  <a:pt x="586" y="0"/>
                </a:lnTo>
                <a:close/>
              </a:path>
            </a:pathLst>
          </a:custGeom>
          <a:solidFill>
            <a:srgbClr val="C00069"/>
          </a:solidFill>
          <a:ln>
            <a:solidFill>
              <a:schemeClr val="bg1"/>
            </a:solidFill>
          </a:ln>
        </p:spPr>
        <p:txBody>
          <a:bodyPr/>
          <a:lstStyle/>
          <a:p>
            <a:endParaRPr lang="en-ZA" sz="1350" dirty="0">
              <a:solidFill>
                <a:srgbClr val="717171"/>
              </a:solidFill>
            </a:endParaRPr>
          </a:p>
        </p:txBody>
      </p:sp>
      <p:sp>
        <p:nvSpPr>
          <p:cNvPr id="8" name="Arc 7"/>
          <p:cNvSpPr/>
          <p:nvPr/>
        </p:nvSpPr>
        <p:spPr>
          <a:xfrm>
            <a:off x="-1009380" y="1979520"/>
            <a:ext cx="3664406" cy="1845450"/>
          </a:xfrm>
          <a:prstGeom prst="arc">
            <a:avLst>
              <a:gd name="adj1" fmla="val 13449730"/>
              <a:gd name="adj2" fmla="val 8126018"/>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sz="1350" dirty="0">
              <a:solidFill>
                <a:srgbClr val="717171"/>
              </a:solidFill>
            </a:endParaRPr>
          </a:p>
        </p:txBody>
      </p:sp>
      <p:graphicFrame>
        <p:nvGraphicFramePr>
          <p:cNvPr id="9" name="Diagram 8"/>
          <p:cNvGraphicFramePr/>
          <p:nvPr>
            <p:extLst/>
          </p:nvPr>
        </p:nvGraphicFramePr>
        <p:xfrm>
          <a:off x="2101641" y="1992088"/>
          <a:ext cx="6647205" cy="1952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832481" y="4375002"/>
            <a:ext cx="2197276" cy="247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dirty="0">
                <a:solidFill>
                  <a:srgbClr val="FFFFFF"/>
                </a:solidFill>
              </a:rPr>
              <a:t>Relevant Initiatives</a:t>
            </a:r>
          </a:p>
        </p:txBody>
      </p:sp>
      <p:sp>
        <p:nvSpPr>
          <p:cNvPr id="11" name="Rectangle 10"/>
          <p:cNvSpPr/>
          <p:nvPr/>
        </p:nvSpPr>
        <p:spPr>
          <a:xfrm>
            <a:off x="4266003" y="4384971"/>
            <a:ext cx="2197276" cy="247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dirty="0">
                <a:solidFill>
                  <a:srgbClr val="FFFFFF"/>
                </a:solidFill>
              </a:rPr>
              <a:t>Communication &amp; Messaging</a:t>
            </a:r>
          </a:p>
        </p:txBody>
      </p:sp>
      <p:grpSp>
        <p:nvGrpSpPr>
          <p:cNvPr id="12" name="Group 11"/>
          <p:cNvGrpSpPr/>
          <p:nvPr/>
        </p:nvGrpSpPr>
        <p:grpSpPr>
          <a:xfrm>
            <a:off x="3494963" y="4228915"/>
            <a:ext cx="790575" cy="444104"/>
            <a:chOff x="800100" y="1273175"/>
            <a:chExt cx="4868863" cy="3275013"/>
          </a:xfrm>
          <a:solidFill>
            <a:srgbClr val="C00069"/>
          </a:solidFill>
        </p:grpSpPr>
        <p:sp>
          <p:nvSpPr>
            <p:cNvPr id="13" name="Freeform 5"/>
            <p:cNvSpPr>
              <a:spLocks/>
            </p:cNvSpPr>
            <p:nvPr/>
          </p:nvSpPr>
          <p:spPr bwMode="auto">
            <a:xfrm>
              <a:off x="800100" y="1273175"/>
              <a:ext cx="2838450" cy="2665413"/>
            </a:xfrm>
            <a:custGeom>
              <a:avLst/>
              <a:gdLst/>
              <a:ahLst/>
              <a:cxnLst>
                <a:cxn ang="0">
                  <a:pos x="513" y="569"/>
                </a:cxn>
                <a:cxn ang="0">
                  <a:pos x="385" y="690"/>
                </a:cxn>
                <a:cxn ang="0">
                  <a:pos x="340" y="669"/>
                </a:cxn>
                <a:cxn ang="0">
                  <a:pos x="354" y="546"/>
                </a:cxn>
                <a:cxn ang="0">
                  <a:pos x="454" y="0"/>
                </a:cxn>
                <a:cxn ang="0">
                  <a:pos x="755" y="166"/>
                </a:cxn>
                <a:cxn ang="0">
                  <a:pos x="490" y="441"/>
                </a:cxn>
                <a:cxn ang="0">
                  <a:pos x="513" y="569"/>
                </a:cxn>
              </a:cxnLst>
              <a:rect l="0" t="0" r="r" b="b"/>
              <a:pathLst>
                <a:path w="755" h="708">
                  <a:moveTo>
                    <a:pt x="513" y="569"/>
                  </a:moveTo>
                  <a:cubicBezTo>
                    <a:pt x="385" y="690"/>
                    <a:pt x="385" y="690"/>
                    <a:pt x="385" y="690"/>
                  </a:cubicBezTo>
                  <a:cubicBezTo>
                    <a:pt x="366" y="708"/>
                    <a:pt x="337" y="693"/>
                    <a:pt x="340" y="669"/>
                  </a:cubicBezTo>
                  <a:cubicBezTo>
                    <a:pt x="354" y="546"/>
                    <a:pt x="354" y="546"/>
                    <a:pt x="354" y="546"/>
                  </a:cubicBezTo>
                  <a:cubicBezTo>
                    <a:pt x="0" y="453"/>
                    <a:pt x="75" y="0"/>
                    <a:pt x="454" y="0"/>
                  </a:cubicBezTo>
                  <a:cubicBezTo>
                    <a:pt x="586" y="0"/>
                    <a:pt x="702" y="55"/>
                    <a:pt x="755" y="166"/>
                  </a:cubicBezTo>
                  <a:cubicBezTo>
                    <a:pt x="612" y="193"/>
                    <a:pt x="498" y="293"/>
                    <a:pt x="490" y="441"/>
                  </a:cubicBezTo>
                  <a:cubicBezTo>
                    <a:pt x="488" y="485"/>
                    <a:pt x="496" y="529"/>
                    <a:pt x="513" y="56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ZA" sz="1350" dirty="0">
                <a:solidFill>
                  <a:srgbClr val="717171"/>
                </a:solidFill>
              </a:endParaRPr>
            </a:p>
          </p:txBody>
        </p:sp>
        <p:sp>
          <p:nvSpPr>
            <p:cNvPr id="14" name="Freeform 6"/>
            <p:cNvSpPr>
              <a:spLocks noEditPoints="1"/>
            </p:cNvSpPr>
            <p:nvPr/>
          </p:nvSpPr>
          <p:spPr bwMode="auto">
            <a:xfrm>
              <a:off x="2547938" y="1978025"/>
              <a:ext cx="3121025" cy="2570163"/>
            </a:xfrm>
            <a:custGeom>
              <a:avLst/>
              <a:gdLst/>
              <a:ahLst/>
              <a:cxnLst>
                <a:cxn ang="0">
                  <a:pos x="257" y="254"/>
                </a:cxn>
                <a:cxn ang="0">
                  <a:pos x="257" y="322"/>
                </a:cxn>
                <a:cxn ang="0">
                  <a:pos x="257" y="254"/>
                </a:cxn>
                <a:cxn ang="0">
                  <a:pos x="380" y="254"/>
                </a:cxn>
                <a:cxn ang="0">
                  <a:pos x="380" y="322"/>
                </a:cxn>
                <a:cxn ang="0">
                  <a:pos x="380" y="254"/>
                </a:cxn>
                <a:cxn ang="0">
                  <a:pos x="504" y="254"/>
                </a:cxn>
                <a:cxn ang="0">
                  <a:pos x="504" y="322"/>
                </a:cxn>
                <a:cxn ang="0">
                  <a:pos x="504" y="254"/>
                </a:cxn>
                <a:cxn ang="0">
                  <a:pos x="480" y="520"/>
                </a:cxn>
                <a:cxn ang="0">
                  <a:pos x="494" y="643"/>
                </a:cxn>
                <a:cxn ang="0">
                  <a:pos x="449" y="664"/>
                </a:cxn>
                <a:cxn ang="0">
                  <a:pos x="303" y="526"/>
                </a:cxn>
                <a:cxn ang="0">
                  <a:pos x="74" y="369"/>
                </a:cxn>
                <a:cxn ang="0">
                  <a:pos x="380" y="0"/>
                </a:cxn>
                <a:cxn ang="0">
                  <a:pos x="480" y="520"/>
                </a:cxn>
                <a:cxn ang="0">
                  <a:pos x="434" y="578"/>
                </a:cxn>
                <a:cxn ang="0">
                  <a:pos x="425" y="503"/>
                </a:cxn>
                <a:cxn ang="0">
                  <a:pos x="425" y="503"/>
                </a:cxn>
                <a:cxn ang="0">
                  <a:pos x="446" y="475"/>
                </a:cxn>
                <a:cxn ang="0">
                  <a:pos x="380" y="52"/>
                </a:cxn>
                <a:cxn ang="0">
                  <a:pos x="315" y="475"/>
                </a:cxn>
                <a:cxn ang="0">
                  <a:pos x="332" y="483"/>
                </a:cxn>
                <a:cxn ang="0">
                  <a:pos x="434" y="578"/>
                </a:cxn>
              </a:cxnLst>
              <a:rect l="0" t="0" r="r" b="b"/>
              <a:pathLst>
                <a:path w="830" h="683">
                  <a:moveTo>
                    <a:pt x="257" y="254"/>
                  </a:moveTo>
                  <a:cubicBezTo>
                    <a:pt x="302" y="254"/>
                    <a:pt x="302" y="322"/>
                    <a:pt x="257" y="322"/>
                  </a:cubicBezTo>
                  <a:cubicBezTo>
                    <a:pt x="212" y="322"/>
                    <a:pt x="212" y="254"/>
                    <a:pt x="257" y="254"/>
                  </a:cubicBezTo>
                  <a:close/>
                  <a:moveTo>
                    <a:pt x="380" y="254"/>
                  </a:moveTo>
                  <a:cubicBezTo>
                    <a:pt x="425" y="254"/>
                    <a:pt x="425" y="322"/>
                    <a:pt x="380" y="322"/>
                  </a:cubicBezTo>
                  <a:cubicBezTo>
                    <a:pt x="335" y="322"/>
                    <a:pt x="335" y="254"/>
                    <a:pt x="380" y="254"/>
                  </a:cubicBezTo>
                  <a:close/>
                  <a:moveTo>
                    <a:pt x="504" y="254"/>
                  </a:moveTo>
                  <a:cubicBezTo>
                    <a:pt x="549" y="254"/>
                    <a:pt x="549" y="322"/>
                    <a:pt x="504" y="322"/>
                  </a:cubicBezTo>
                  <a:cubicBezTo>
                    <a:pt x="458" y="322"/>
                    <a:pt x="458" y="254"/>
                    <a:pt x="504" y="254"/>
                  </a:cubicBezTo>
                  <a:close/>
                  <a:moveTo>
                    <a:pt x="480" y="520"/>
                  </a:moveTo>
                  <a:cubicBezTo>
                    <a:pt x="494" y="643"/>
                    <a:pt x="494" y="643"/>
                    <a:pt x="494" y="643"/>
                  </a:cubicBezTo>
                  <a:cubicBezTo>
                    <a:pt x="497" y="667"/>
                    <a:pt x="468" y="683"/>
                    <a:pt x="449" y="664"/>
                  </a:cubicBezTo>
                  <a:cubicBezTo>
                    <a:pt x="303" y="526"/>
                    <a:pt x="303" y="526"/>
                    <a:pt x="303" y="526"/>
                  </a:cubicBezTo>
                  <a:cubicBezTo>
                    <a:pt x="186" y="513"/>
                    <a:pt x="109" y="449"/>
                    <a:pt x="74" y="369"/>
                  </a:cubicBezTo>
                  <a:cubicBezTo>
                    <a:pt x="0" y="200"/>
                    <a:pt x="122" y="0"/>
                    <a:pt x="380" y="0"/>
                  </a:cubicBezTo>
                  <a:cubicBezTo>
                    <a:pt x="760" y="0"/>
                    <a:pt x="830" y="429"/>
                    <a:pt x="480" y="520"/>
                  </a:cubicBezTo>
                  <a:close/>
                  <a:moveTo>
                    <a:pt x="434" y="578"/>
                  </a:moveTo>
                  <a:cubicBezTo>
                    <a:pt x="425" y="503"/>
                    <a:pt x="425" y="503"/>
                    <a:pt x="425" y="503"/>
                  </a:cubicBezTo>
                  <a:cubicBezTo>
                    <a:pt x="425" y="503"/>
                    <a:pt x="425" y="503"/>
                    <a:pt x="425" y="503"/>
                  </a:cubicBezTo>
                  <a:cubicBezTo>
                    <a:pt x="423" y="490"/>
                    <a:pt x="432" y="478"/>
                    <a:pt x="446" y="475"/>
                  </a:cubicBezTo>
                  <a:cubicBezTo>
                    <a:pt x="760" y="410"/>
                    <a:pt x="706" y="52"/>
                    <a:pt x="380" y="52"/>
                  </a:cubicBezTo>
                  <a:cubicBezTo>
                    <a:pt x="19" y="52"/>
                    <a:pt x="31" y="455"/>
                    <a:pt x="315" y="475"/>
                  </a:cubicBezTo>
                  <a:cubicBezTo>
                    <a:pt x="321" y="476"/>
                    <a:pt x="327" y="478"/>
                    <a:pt x="332" y="483"/>
                  </a:cubicBezTo>
                  <a:cubicBezTo>
                    <a:pt x="434" y="578"/>
                    <a:pt x="434" y="578"/>
                    <a:pt x="434" y="57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ZA" sz="1350" dirty="0">
                <a:solidFill>
                  <a:srgbClr val="717171"/>
                </a:solidFill>
              </a:endParaRPr>
            </a:p>
          </p:txBody>
        </p:sp>
      </p:grpSp>
      <p:grpSp>
        <p:nvGrpSpPr>
          <p:cNvPr id="15" name="noun_project_0826.eps"/>
          <p:cNvGrpSpPr>
            <a:grpSpLocks/>
          </p:cNvGrpSpPr>
          <p:nvPr/>
        </p:nvGrpSpPr>
        <p:grpSpPr bwMode="auto">
          <a:xfrm>
            <a:off x="347687" y="4160694"/>
            <a:ext cx="503845" cy="520925"/>
            <a:chOff x="4044" y="2501"/>
            <a:chExt cx="290" cy="364"/>
          </a:xfrm>
          <a:solidFill>
            <a:srgbClr val="C00069"/>
          </a:solidFill>
        </p:grpSpPr>
        <p:sp>
          <p:nvSpPr>
            <p:cNvPr id="16" name="Freeform 280"/>
            <p:cNvSpPr>
              <a:spLocks/>
            </p:cNvSpPr>
            <p:nvPr/>
          </p:nvSpPr>
          <p:spPr bwMode="auto">
            <a:xfrm>
              <a:off x="4161" y="2605"/>
              <a:ext cx="54" cy="54"/>
            </a:xfrm>
            <a:custGeom>
              <a:avLst/>
              <a:gdLst>
                <a:gd name="T0" fmla="*/ 3 w 486"/>
                <a:gd name="T1" fmla="*/ 0 h 485"/>
                <a:gd name="T2" fmla="*/ 4 w 486"/>
                <a:gd name="T3" fmla="*/ 0 h 485"/>
                <a:gd name="T4" fmla="*/ 4 w 486"/>
                <a:gd name="T5" fmla="*/ 0 h 485"/>
                <a:gd name="T6" fmla="*/ 4 w 486"/>
                <a:gd name="T7" fmla="*/ 0 h 485"/>
                <a:gd name="T8" fmla="*/ 5 w 486"/>
                <a:gd name="T9" fmla="*/ 1 h 485"/>
                <a:gd name="T10" fmla="*/ 5 w 486"/>
                <a:gd name="T11" fmla="*/ 1 h 485"/>
                <a:gd name="T12" fmla="*/ 5 w 486"/>
                <a:gd name="T13" fmla="*/ 1 h 485"/>
                <a:gd name="T14" fmla="*/ 6 w 486"/>
                <a:gd name="T15" fmla="*/ 2 h 485"/>
                <a:gd name="T16" fmla="*/ 6 w 486"/>
                <a:gd name="T17" fmla="*/ 2 h 485"/>
                <a:gd name="T18" fmla="*/ 6 w 486"/>
                <a:gd name="T19" fmla="*/ 2 h 485"/>
                <a:gd name="T20" fmla="*/ 6 w 486"/>
                <a:gd name="T21" fmla="*/ 3 h 485"/>
                <a:gd name="T22" fmla="*/ 6 w 486"/>
                <a:gd name="T23" fmla="*/ 3 h 485"/>
                <a:gd name="T24" fmla="*/ 6 w 486"/>
                <a:gd name="T25" fmla="*/ 4 h 485"/>
                <a:gd name="T26" fmla="*/ 6 w 486"/>
                <a:gd name="T27" fmla="*/ 4 h 485"/>
                <a:gd name="T28" fmla="*/ 6 w 486"/>
                <a:gd name="T29" fmla="*/ 5 h 485"/>
                <a:gd name="T30" fmla="*/ 5 w 486"/>
                <a:gd name="T31" fmla="*/ 5 h 485"/>
                <a:gd name="T32" fmla="*/ 5 w 486"/>
                <a:gd name="T33" fmla="*/ 5 h 485"/>
                <a:gd name="T34" fmla="*/ 5 w 486"/>
                <a:gd name="T35" fmla="*/ 6 h 485"/>
                <a:gd name="T36" fmla="*/ 4 w 486"/>
                <a:gd name="T37" fmla="*/ 6 h 485"/>
                <a:gd name="T38" fmla="*/ 4 w 486"/>
                <a:gd name="T39" fmla="*/ 6 h 485"/>
                <a:gd name="T40" fmla="*/ 3 w 486"/>
                <a:gd name="T41" fmla="*/ 6 h 485"/>
                <a:gd name="T42" fmla="*/ 3 w 486"/>
                <a:gd name="T43" fmla="*/ 6 h 485"/>
                <a:gd name="T44" fmla="*/ 3 w 486"/>
                <a:gd name="T45" fmla="*/ 6 h 485"/>
                <a:gd name="T46" fmla="*/ 2 w 486"/>
                <a:gd name="T47" fmla="*/ 6 h 485"/>
                <a:gd name="T48" fmla="*/ 2 w 486"/>
                <a:gd name="T49" fmla="*/ 6 h 485"/>
                <a:gd name="T50" fmla="*/ 1 w 486"/>
                <a:gd name="T51" fmla="*/ 6 h 485"/>
                <a:gd name="T52" fmla="*/ 1 w 486"/>
                <a:gd name="T53" fmla="*/ 5 h 485"/>
                <a:gd name="T54" fmla="*/ 1 w 486"/>
                <a:gd name="T55" fmla="*/ 5 h 485"/>
                <a:gd name="T56" fmla="*/ 0 w 486"/>
                <a:gd name="T57" fmla="*/ 5 h 485"/>
                <a:gd name="T58" fmla="*/ 0 w 486"/>
                <a:gd name="T59" fmla="*/ 4 h 485"/>
                <a:gd name="T60" fmla="*/ 0 w 486"/>
                <a:gd name="T61" fmla="*/ 4 h 485"/>
                <a:gd name="T62" fmla="*/ 0 w 486"/>
                <a:gd name="T63" fmla="*/ 3 h 485"/>
                <a:gd name="T64" fmla="*/ 0 w 486"/>
                <a:gd name="T65" fmla="*/ 3 h 485"/>
                <a:gd name="T66" fmla="*/ 0 w 486"/>
                <a:gd name="T67" fmla="*/ 3 h 485"/>
                <a:gd name="T68" fmla="*/ 0 w 486"/>
                <a:gd name="T69" fmla="*/ 2 h 485"/>
                <a:gd name="T70" fmla="*/ 0 w 486"/>
                <a:gd name="T71" fmla="*/ 2 h 485"/>
                <a:gd name="T72" fmla="*/ 0 w 486"/>
                <a:gd name="T73" fmla="*/ 1 h 485"/>
                <a:gd name="T74" fmla="*/ 1 w 486"/>
                <a:gd name="T75" fmla="*/ 1 h 485"/>
                <a:gd name="T76" fmla="*/ 1 w 486"/>
                <a:gd name="T77" fmla="*/ 1 h 485"/>
                <a:gd name="T78" fmla="*/ 1 w 486"/>
                <a:gd name="T79" fmla="*/ 0 h 485"/>
                <a:gd name="T80" fmla="*/ 2 w 486"/>
                <a:gd name="T81" fmla="*/ 0 h 485"/>
                <a:gd name="T82" fmla="*/ 2 w 486"/>
                <a:gd name="T83" fmla="*/ 0 h 485"/>
                <a:gd name="T84" fmla="*/ 3 w 486"/>
                <a:gd name="T85" fmla="*/ 0 h 485"/>
                <a:gd name="T86" fmla="*/ 3 w 486"/>
                <a:gd name="T87" fmla="*/ 0 h 4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6"/>
                <a:gd name="T133" fmla="*/ 0 h 485"/>
                <a:gd name="T134" fmla="*/ 486 w 486"/>
                <a:gd name="T135" fmla="*/ 485 h 4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6" h="485">
                  <a:moveTo>
                    <a:pt x="247" y="0"/>
                  </a:moveTo>
                  <a:lnTo>
                    <a:pt x="285" y="3"/>
                  </a:lnTo>
                  <a:lnTo>
                    <a:pt x="322" y="12"/>
                  </a:lnTo>
                  <a:lnTo>
                    <a:pt x="356" y="27"/>
                  </a:lnTo>
                  <a:lnTo>
                    <a:pt x="387" y="46"/>
                  </a:lnTo>
                  <a:lnTo>
                    <a:pt x="416" y="70"/>
                  </a:lnTo>
                  <a:lnTo>
                    <a:pt x="439" y="98"/>
                  </a:lnTo>
                  <a:lnTo>
                    <a:pt x="459" y="129"/>
                  </a:lnTo>
                  <a:lnTo>
                    <a:pt x="474" y="163"/>
                  </a:lnTo>
                  <a:lnTo>
                    <a:pt x="483" y="200"/>
                  </a:lnTo>
                  <a:lnTo>
                    <a:pt x="486" y="238"/>
                  </a:lnTo>
                  <a:lnTo>
                    <a:pt x="483" y="276"/>
                  </a:lnTo>
                  <a:lnTo>
                    <a:pt x="476" y="310"/>
                  </a:lnTo>
                  <a:lnTo>
                    <a:pt x="464" y="343"/>
                  </a:lnTo>
                  <a:lnTo>
                    <a:pt x="447" y="374"/>
                  </a:lnTo>
                  <a:lnTo>
                    <a:pt x="427" y="401"/>
                  </a:lnTo>
                  <a:lnTo>
                    <a:pt x="403" y="426"/>
                  </a:lnTo>
                  <a:lnTo>
                    <a:pt x="377" y="446"/>
                  </a:lnTo>
                  <a:lnTo>
                    <a:pt x="347" y="462"/>
                  </a:lnTo>
                  <a:lnTo>
                    <a:pt x="316" y="475"/>
                  </a:lnTo>
                  <a:lnTo>
                    <a:pt x="282" y="482"/>
                  </a:lnTo>
                  <a:lnTo>
                    <a:pt x="247" y="485"/>
                  </a:lnTo>
                  <a:lnTo>
                    <a:pt x="210" y="482"/>
                  </a:lnTo>
                  <a:lnTo>
                    <a:pt x="175" y="475"/>
                  </a:lnTo>
                  <a:lnTo>
                    <a:pt x="142" y="462"/>
                  </a:lnTo>
                  <a:lnTo>
                    <a:pt x="111" y="446"/>
                  </a:lnTo>
                  <a:lnTo>
                    <a:pt x="84" y="426"/>
                  </a:lnTo>
                  <a:lnTo>
                    <a:pt x="60" y="401"/>
                  </a:lnTo>
                  <a:lnTo>
                    <a:pt x="40" y="374"/>
                  </a:lnTo>
                  <a:lnTo>
                    <a:pt x="22" y="343"/>
                  </a:lnTo>
                  <a:lnTo>
                    <a:pt x="10" y="310"/>
                  </a:lnTo>
                  <a:lnTo>
                    <a:pt x="3" y="276"/>
                  </a:lnTo>
                  <a:lnTo>
                    <a:pt x="0" y="238"/>
                  </a:lnTo>
                  <a:lnTo>
                    <a:pt x="3" y="203"/>
                  </a:lnTo>
                  <a:lnTo>
                    <a:pt x="10" y="170"/>
                  </a:lnTo>
                  <a:lnTo>
                    <a:pt x="22" y="138"/>
                  </a:lnTo>
                  <a:lnTo>
                    <a:pt x="40" y="108"/>
                  </a:lnTo>
                  <a:lnTo>
                    <a:pt x="60" y="82"/>
                  </a:lnTo>
                  <a:lnTo>
                    <a:pt x="84" y="58"/>
                  </a:lnTo>
                  <a:lnTo>
                    <a:pt x="111" y="38"/>
                  </a:lnTo>
                  <a:lnTo>
                    <a:pt x="142" y="22"/>
                  </a:lnTo>
                  <a:lnTo>
                    <a:pt x="175" y="10"/>
                  </a:lnTo>
                  <a:lnTo>
                    <a:pt x="210" y="2"/>
                  </a:lnTo>
                  <a:lnTo>
                    <a:pt x="247" y="0"/>
                  </a:lnTo>
                  <a:close/>
                </a:path>
              </a:pathLst>
            </a:custGeom>
            <a:grpFill/>
            <a:ln w="0">
              <a:solidFill>
                <a:schemeClr val="bg1"/>
              </a:solidFill>
              <a:prstDash val="solid"/>
              <a:round/>
              <a:headEnd/>
              <a:tailEnd/>
            </a:ln>
          </p:spPr>
          <p:txBody>
            <a:bodyPr/>
            <a:lstStyle/>
            <a:p>
              <a:endParaRPr lang="en-ZA" sz="1350" dirty="0">
                <a:solidFill>
                  <a:srgbClr val="717171"/>
                </a:solidFill>
              </a:endParaRPr>
            </a:p>
          </p:txBody>
        </p:sp>
        <p:sp>
          <p:nvSpPr>
            <p:cNvPr id="17" name="Freeform 281"/>
            <p:cNvSpPr>
              <a:spLocks noEditPoints="1"/>
            </p:cNvSpPr>
            <p:nvPr/>
          </p:nvSpPr>
          <p:spPr bwMode="auto">
            <a:xfrm>
              <a:off x="4095" y="2589"/>
              <a:ext cx="168" cy="276"/>
            </a:xfrm>
            <a:custGeom>
              <a:avLst/>
              <a:gdLst>
                <a:gd name="T0" fmla="*/ 6 w 1514"/>
                <a:gd name="T1" fmla="*/ 25 h 2489"/>
                <a:gd name="T2" fmla="*/ 6 w 1514"/>
                <a:gd name="T3" fmla="*/ 25 h 2489"/>
                <a:gd name="T4" fmla="*/ 5 w 1514"/>
                <a:gd name="T5" fmla="*/ 25 h 2489"/>
                <a:gd name="T6" fmla="*/ 5 w 1514"/>
                <a:gd name="T7" fmla="*/ 24 h 2489"/>
                <a:gd name="T8" fmla="*/ 17 w 1514"/>
                <a:gd name="T9" fmla="*/ 0 h 2489"/>
                <a:gd name="T10" fmla="*/ 18 w 1514"/>
                <a:gd name="T11" fmla="*/ 1 h 2489"/>
                <a:gd name="T12" fmla="*/ 19 w 1514"/>
                <a:gd name="T13" fmla="*/ 2 h 2489"/>
                <a:gd name="T14" fmla="*/ 16 w 1514"/>
                <a:gd name="T15" fmla="*/ 9 h 2489"/>
                <a:gd name="T16" fmla="*/ 18 w 1514"/>
                <a:gd name="T17" fmla="*/ 22 h 2489"/>
                <a:gd name="T18" fmla="*/ 18 w 1514"/>
                <a:gd name="T19" fmla="*/ 23 h 2489"/>
                <a:gd name="T20" fmla="*/ 14 w 1514"/>
                <a:gd name="T21" fmla="*/ 24 h 2489"/>
                <a:gd name="T22" fmla="*/ 14 w 1514"/>
                <a:gd name="T23" fmla="*/ 26 h 2489"/>
                <a:gd name="T24" fmla="*/ 14 w 1514"/>
                <a:gd name="T25" fmla="*/ 28 h 2489"/>
                <a:gd name="T26" fmla="*/ 14 w 1514"/>
                <a:gd name="T27" fmla="*/ 29 h 2489"/>
                <a:gd name="T28" fmla="*/ 14 w 1514"/>
                <a:gd name="T29" fmla="*/ 30 h 2489"/>
                <a:gd name="T30" fmla="*/ 14 w 1514"/>
                <a:gd name="T31" fmla="*/ 30 h 2489"/>
                <a:gd name="T32" fmla="*/ 13 w 1514"/>
                <a:gd name="T33" fmla="*/ 31 h 2489"/>
                <a:gd name="T34" fmla="*/ 12 w 1514"/>
                <a:gd name="T35" fmla="*/ 31 h 2489"/>
                <a:gd name="T36" fmla="*/ 11 w 1514"/>
                <a:gd name="T37" fmla="*/ 30 h 2489"/>
                <a:gd name="T38" fmla="*/ 10 w 1514"/>
                <a:gd name="T39" fmla="*/ 29 h 2489"/>
                <a:gd name="T40" fmla="*/ 10 w 1514"/>
                <a:gd name="T41" fmla="*/ 26 h 2489"/>
                <a:gd name="T42" fmla="*/ 10 w 1514"/>
                <a:gd name="T43" fmla="*/ 23 h 2489"/>
                <a:gd name="T44" fmla="*/ 10 w 1514"/>
                <a:gd name="T45" fmla="*/ 29 h 2489"/>
                <a:gd name="T46" fmla="*/ 9 w 1514"/>
                <a:gd name="T47" fmla="*/ 30 h 2489"/>
                <a:gd name="T48" fmla="*/ 9 w 1514"/>
                <a:gd name="T49" fmla="*/ 30 h 2489"/>
                <a:gd name="T50" fmla="*/ 8 w 1514"/>
                <a:gd name="T51" fmla="*/ 31 h 2489"/>
                <a:gd name="T52" fmla="*/ 7 w 1514"/>
                <a:gd name="T53" fmla="*/ 30 h 2489"/>
                <a:gd name="T54" fmla="*/ 7 w 1514"/>
                <a:gd name="T55" fmla="*/ 30 h 2489"/>
                <a:gd name="T56" fmla="*/ 6 w 1514"/>
                <a:gd name="T57" fmla="*/ 30 h 2489"/>
                <a:gd name="T58" fmla="*/ 4 w 1514"/>
                <a:gd name="T59" fmla="*/ 29 h 2489"/>
                <a:gd name="T60" fmla="*/ 3 w 1514"/>
                <a:gd name="T61" fmla="*/ 28 h 2489"/>
                <a:gd name="T62" fmla="*/ 1 w 1514"/>
                <a:gd name="T63" fmla="*/ 27 h 2489"/>
                <a:gd name="T64" fmla="*/ 0 w 1514"/>
                <a:gd name="T65" fmla="*/ 26 h 2489"/>
                <a:gd name="T66" fmla="*/ 0 w 1514"/>
                <a:gd name="T67" fmla="*/ 25 h 2489"/>
                <a:gd name="T68" fmla="*/ 0 w 1514"/>
                <a:gd name="T69" fmla="*/ 25 h 2489"/>
                <a:gd name="T70" fmla="*/ 1 w 1514"/>
                <a:gd name="T71" fmla="*/ 24 h 2489"/>
                <a:gd name="T72" fmla="*/ 1 w 1514"/>
                <a:gd name="T73" fmla="*/ 24 h 2489"/>
                <a:gd name="T74" fmla="*/ 2 w 1514"/>
                <a:gd name="T75" fmla="*/ 24 h 2489"/>
                <a:gd name="T76" fmla="*/ 6 w 1514"/>
                <a:gd name="T77" fmla="*/ 23 h 2489"/>
                <a:gd name="T78" fmla="*/ 3 w 1514"/>
                <a:gd name="T79" fmla="*/ 23 h 2489"/>
                <a:gd name="T80" fmla="*/ 7 w 1514"/>
                <a:gd name="T81" fmla="*/ 15 h 2489"/>
                <a:gd name="T82" fmla="*/ 4 w 1514"/>
                <a:gd name="T83" fmla="*/ 9 h 2489"/>
                <a:gd name="T84" fmla="*/ 4 w 1514"/>
                <a:gd name="T85" fmla="*/ 7 h 2489"/>
                <a:gd name="T86" fmla="*/ 3 w 1514"/>
                <a:gd name="T87" fmla="*/ 6 h 2489"/>
                <a:gd name="T88" fmla="*/ 3 w 1514"/>
                <a:gd name="T89" fmla="*/ 4 h 2489"/>
                <a:gd name="T90" fmla="*/ 2 w 1514"/>
                <a:gd name="T91" fmla="*/ 3 h 2489"/>
                <a:gd name="T92" fmla="*/ 2 w 1514"/>
                <a:gd name="T93" fmla="*/ 2 h 2489"/>
                <a:gd name="T94" fmla="*/ 2 w 1514"/>
                <a:gd name="T95" fmla="*/ 1 h 2489"/>
                <a:gd name="T96" fmla="*/ 3 w 1514"/>
                <a:gd name="T97" fmla="*/ 0 h 2489"/>
                <a:gd name="T98" fmla="*/ 4 w 1514"/>
                <a:gd name="T99" fmla="*/ 0 h 2489"/>
                <a:gd name="T100" fmla="*/ 5 w 1514"/>
                <a:gd name="T101" fmla="*/ 1 h 2489"/>
                <a:gd name="T102" fmla="*/ 13 w 1514"/>
                <a:gd name="T103" fmla="*/ 8 h 2489"/>
                <a:gd name="T104" fmla="*/ 16 w 1514"/>
                <a:gd name="T105" fmla="*/ 1 h 2489"/>
                <a:gd name="T106" fmla="*/ 16 w 1514"/>
                <a:gd name="T107" fmla="*/ 0 h 24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14"/>
                <a:gd name="T163" fmla="*/ 0 h 2489"/>
                <a:gd name="T164" fmla="*/ 1514 w 1514"/>
                <a:gd name="T165" fmla="*/ 2489 h 24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14" h="2489">
                  <a:moveTo>
                    <a:pt x="479" y="1943"/>
                  </a:moveTo>
                  <a:lnTo>
                    <a:pt x="479" y="1968"/>
                  </a:lnTo>
                  <a:lnTo>
                    <a:pt x="479" y="1994"/>
                  </a:lnTo>
                  <a:lnTo>
                    <a:pt x="479" y="2019"/>
                  </a:lnTo>
                  <a:lnTo>
                    <a:pt x="479" y="2040"/>
                  </a:lnTo>
                  <a:lnTo>
                    <a:pt x="479" y="2057"/>
                  </a:lnTo>
                  <a:lnTo>
                    <a:pt x="469" y="2050"/>
                  </a:lnTo>
                  <a:lnTo>
                    <a:pt x="456" y="2041"/>
                  </a:lnTo>
                  <a:lnTo>
                    <a:pt x="440" y="2032"/>
                  </a:lnTo>
                  <a:lnTo>
                    <a:pt x="424" y="2022"/>
                  </a:lnTo>
                  <a:lnTo>
                    <a:pt x="409" y="2013"/>
                  </a:lnTo>
                  <a:lnTo>
                    <a:pt x="417" y="2000"/>
                  </a:lnTo>
                  <a:lnTo>
                    <a:pt x="428" y="1984"/>
                  </a:lnTo>
                  <a:lnTo>
                    <a:pt x="442" y="1970"/>
                  </a:lnTo>
                  <a:lnTo>
                    <a:pt x="459" y="1956"/>
                  </a:lnTo>
                  <a:lnTo>
                    <a:pt x="479" y="1943"/>
                  </a:lnTo>
                  <a:close/>
                  <a:moveTo>
                    <a:pt x="1377" y="0"/>
                  </a:moveTo>
                  <a:lnTo>
                    <a:pt x="1401" y="1"/>
                  </a:lnTo>
                  <a:lnTo>
                    <a:pt x="1428" y="9"/>
                  </a:lnTo>
                  <a:lnTo>
                    <a:pt x="1453" y="19"/>
                  </a:lnTo>
                  <a:lnTo>
                    <a:pt x="1475" y="32"/>
                  </a:lnTo>
                  <a:lnTo>
                    <a:pt x="1491" y="47"/>
                  </a:lnTo>
                  <a:lnTo>
                    <a:pt x="1503" y="65"/>
                  </a:lnTo>
                  <a:lnTo>
                    <a:pt x="1511" y="86"/>
                  </a:lnTo>
                  <a:lnTo>
                    <a:pt x="1514" y="111"/>
                  </a:lnTo>
                  <a:lnTo>
                    <a:pt x="1512" y="137"/>
                  </a:lnTo>
                  <a:lnTo>
                    <a:pt x="1507" y="169"/>
                  </a:lnTo>
                  <a:lnTo>
                    <a:pt x="1496" y="202"/>
                  </a:lnTo>
                  <a:lnTo>
                    <a:pt x="1333" y="698"/>
                  </a:lnTo>
                  <a:lnTo>
                    <a:pt x="1333" y="702"/>
                  </a:lnTo>
                  <a:lnTo>
                    <a:pt x="1332" y="707"/>
                  </a:lnTo>
                  <a:lnTo>
                    <a:pt x="1154" y="1200"/>
                  </a:lnTo>
                  <a:lnTo>
                    <a:pt x="1470" y="1815"/>
                  </a:lnTo>
                  <a:lnTo>
                    <a:pt x="1473" y="1823"/>
                  </a:lnTo>
                  <a:lnTo>
                    <a:pt x="1473" y="1832"/>
                  </a:lnTo>
                  <a:lnTo>
                    <a:pt x="1470" y="1840"/>
                  </a:lnTo>
                  <a:lnTo>
                    <a:pt x="1464" y="1847"/>
                  </a:lnTo>
                  <a:lnTo>
                    <a:pt x="1456" y="1851"/>
                  </a:lnTo>
                  <a:lnTo>
                    <a:pt x="1447" y="1853"/>
                  </a:lnTo>
                  <a:lnTo>
                    <a:pt x="1174" y="1852"/>
                  </a:lnTo>
                  <a:lnTo>
                    <a:pt x="1174" y="1895"/>
                  </a:lnTo>
                  <a:lnTo>
                    <a:pt x="1174" y="1939"/>
                  </a:lnTo>
                  <a:lnTo>
                    <a:pt x="1174" y="1983"/>
                  </a:lnTo>
                  <a:lnTo>
                    <a:pt x="1174" y="2028"/>
                  </a:lnTo>
                  <a:lnTo>
                    <a:pt x="1174" y="2072"/>
                  </a:lnTo>
                  <a:lnTo>
                    <a:pt x="1174" y="2115"/>
                  </a:lnTo>
                  <a:lnTo>
                    <a:pt x="1173" y="2156"/>
                  </a:lnTo>
                  <a:lnTo>
                    <a:pt x="1173" y="2194"/>
                  </a:lnTo>
                  <a:lnTo>
                    <a:pt x="1173" y="2229"/>
                  </a:lnTo>
                  <a:lnTo>
                    <a:pt x="1173" y="2261"/>
                  </a:lnTo>
                  <a:lnTo>
                    <a:pt x="1173" y="2287"/>
                  </a:lnTo>
                  <a:lnTo>
                    <a:pt x="1173" y="2310"/>
                  </a:lnTo>
                  <a:lnTo>
                    <a:pt x="1173" y="2326"/>
                  </a:lnTo>
                  <a:lnTo>
                    <a:pt x="1173" y="2336"/>
                  </a:lnTo>
                  <a:lnTo>
                    <a:pt x="1173" y="2340"/>
                  </a:lnTo>
                  <a:lnTo>
                    <a:pt x="1171" y="2369"/>
                  </a:lnTo>
                  <a:lnTo>
                    <a:pt x="1166" y="2394"/>
                  </a:lnTo>
                  <a:lnTo>
                    <a:pt x="1159" y="2416"/>
                  </a:lnTo>
                  <a:lnTo>
                    <a:pt x="1149" y="2434"/>
                  </a:lnTo>
                  <a:lnTo>
                    <a:pt x="1136" y="2448"/>
                  </a:lnTo>
                  <a:lnTo>
                    <a:pt x="1122" y="2461"/>
                  </a:lnTo>
                  <a:lnTo>
                    <a:pt x="1108" y="2470"/>
                  </a:lnTo>
                  <a:lnTo>
                    <a:pt x="1093" y="2477"/>
                  </a:lnTo>
                  <a:lnTo>
                    <a:pt x="1077" y="2482"/>
                  </a:lnTo>
                  <a:lnTo>
                    <a:pt x="1062" y="2485"/>
                  </a:lnTo>
                  <a:lnTo>
                    <a:pt x="1048" y="2487"/>
                  </a:lnTo>
                  <a:lnTo>
                    <a:pt x="1035" y="2489"/>
                  </a:lnTo>
                  <a:lnTo>
                    <a:pt x="1024" y="2489"/>
                  </a:lnTo>
                  <a:lnTo>
                    <a:pt x="1011" y="2488"/>
                  </a:lnTo>
                  <a:lnTo>
                    <a:pt x="994" y="2486"/>
                  </a:lnTo>
                  <a:lnTo>
                    <a:pt x="975" y="2482"/>
                  </a:lnTo>
                  <a:lnTo>
                    <a:pt x="955" y="2475"/>
                  </a:lnTo>
                  <a:lnTo>
                    <a:pt x="935" y="2464"/>
                  </a:lnTo>
                  <a:lnTo>
                    <a:pt x="919" y="2456"/>
                  </a:lnTo>
                  <a:lnTo>
                    <a:pt x="899" y="2445"/>
                  </a:lnTo>
                  <a:lnTo>
                    <a:pt x="876" y="2433"/>
                  </a:lnTo>
                  <a:lnTo>
                    <a:pt x="849" y="2419"/>
                  </a:lnTo>
                  <a:lnTo>
                    <a:pt x="820" y="2403"/>
                  </a:lnTo>
                  <a:lnTo>
                    <a:pt x="825" y="2380"/>
                  </a:lnTo>
                  <a:lnTo>
                    <a:pt x="827" y="2351"/>
                  </a:lnTo>
                  <a:lnTo>
                    <a:pt x="827" y="2075"/>
                  </a:lnTo>
                  <a:lnTo>
                    <a:pt x="843" y="2084"/>
                  </a:lnTo>
                  <a:lnTo>
                    <a:pt x="860" y="2093"/>
                  </a:lnTo>
                  <a:lnTo>
                    <a:pt x="876" y="2103"/>
                  </a:lnTo>
                  <a:lnTo>
                    <a:pt x="876" y="1851"/>
                  </a:lnTo>
                  <a:lnTo>
                    <a:pt x="799" y="1851"/>
                  </a:lnTo>
                  <a:lnTo>
                    <a:pt x="801" y="2351"/>
                  </a:lnTo>
                  <a:lnTo>
                    <a:pt x="799" y="2373"/>
                  </a:lnTo>
                  <a:lnTo>
                    <a:pt x="796" y="2391"/>
                  </a:lnTo>
                  <a:lnTo>
                    <a:pt x="787" y="2413"/>
                  </a:lnTo>
                  <a:lnTo>
                    <a:pt x="776" y="2430"/>
                  </a:lnTo>
                  <a:lnTo>
                    <a:pt x="762" y="2445"/>
                  </a:lnTo>
                  <a:lnTo>
                    <a:pt x="748" y="2457"/>
                  </a:lnTo>
                  <a:lnTo>
                    <a:pt x="732" y="2466"/>
                  </a:lnTo>
                  <a:lnTo>
                    <a:pt x="715" y="2473"/>
                  </a:lnTo>
                  <a:lnTo>
                    <a:pt x="700" y="2478"/>
                  </a:lnTo>
                  <a:lnTo>
                    <a:pt x="685" y="2482"/>
                  </a:lnTo>
                  <a:lnTo>
                    <a:pt x="671" y="2484"/>
                  </a:lnTo>
                  <a:lnTo>
                    <a:pt x="659" y="2485"/>
                  </a:lnTo>
                  <a:lnTo>
                    <a:pt x="650" y="2485"/>
                  </a:lnTo>
                  <a:lnTo>
                    <a:pt x="635" y="2484"/>
                  </a:lnTo>
                  <a:lnTo>
                    <a:pt x="615" y="2482"/>
                  </a:lnTo>
                  <a:lnTo>
                    <a:pt x="593" y="2476"/>
                  </a:lnTo>
                  <a:lnTo>
                    <a:pt x="592" y="2475"/>
                  </a:lnTo>
                  <a:lnTo>
                    <a:pt x="587" y="2473"/>
                  </a:lnTo>
                  <a:lnTo>
                    <a:pt x="579" y="2470"/>
                  </a:lnTo>
                  <a:lnTo>
                    <a:pt x="571" y="2466"/>
                  </a:lnTo>
                  <a:lnTo>
                    <a:pt x="564" y="2462"/>
                  </a:lnTo>
                  <a:lnTo>
                    <a:pt x="558" y="2459"/>
                  </a:lnTo>
                  <a:lnTo>
                    <a:pt x="537" y="2447"/>
                  </a:lnTo>
                  <a:lnTo>
                    <a:pt x="512" y="2434"/>
                  </a:lnTo>
                  <a:lnTo>
                    <a:pt x="483" y="2419"/>
                  </a:lnTo>
                  <a:lnTo>
                    <a:pt x="453" y="2401"/>
                  </a:lnTo>
                  <a:lnTo>
                    <a:pt x="419" y="2384"/>
                  </a:lnTo>
                  <a:lnTo>
                    <a:pt x="384" y="2365"/>
                  </a:lnTo>
                  <a:lnTo>
                    <a:pt x="348" y="2345"/>
                  </a:lnTo>
                  <a:lnTo>
                    <a:pt x="312" y="2326"/>
                  </a:lnTo>
                  <a:lnTo>
                    <a:pt x="276" y="2307"/>
                  </a:lnTo>
                  <a:lnTo>
                    <a:pt x="240" y="2287"/>
                  </a:lnTo>
                  <a:lnTo>
                    <a:pt x="205" y="2268"/>
                  </a:lnTo>
                  <a:lnTo>
                    <a:pt x="174" y="2250"/>
                  </a:lnTo>
                  <a:lnTo>
                    <a:pt x="144" y="2234"/>
                  </a:lnTo>
                  <a:lnTo>
                    <a:pt x="116" y="2219"/>
                  </a:lnTo>
                  <a:lnTo>
                    <a:pt x="94" y="2207"/>
                  </a:lnTo>
                  <a:lnTo>
                    <a:pt x="75" y="2195"/>
                  </a:lnTo>
                  <a:lnTo>
                    <a:pt x="50" y="2179"/>
                  </a:lnTo>
                  <a:lnTo>
                    <a:pt x="31" y="2161"/>
                  </a:lnTo>
                  <a:lnTo>
                    <a:pt x="17" y="2142"/>
                  </a:lnTo>
                  <a:lnTo>
                    <a:pt x="8" y="2123"/>
                  </a:lnTo>
                  <a:lnTo>
                    <a:pt x="2" y="2104"/>
                  </a:lnTo>
                  <a:lnTo>
                    <a:pt x="0" y="2084"/>
                  </a:lnTo>
                  <a:lnTo>
                    <a:pt x="1" y="2065"/>
                  </a:lnTo>
                  <a:lnTo>
                    <a:pt x="3" y="2048"/>
                  </a:lnTo>
                  <a:lnTo>
                    <a:pt x="7" y="2031"/>
                  </a:lnTo>
                  <a:lnTo>
                    <a:pt x="12" y="2017"/>
                  </a:lnTo>
                  <a:lnTo>
                    <a:pt x="17" y="2005"/>
                  </a:lnTo>
                  <a:lnTo>
                    <a:pt x="22" y="1994"/>
                  </a:lnTo>
                  <a:lnTo>
                    <a:pt x="29" y="1985"/>
                  </a:lnTo>
                  <a:lnTo>
                    <a:pt x="36" y="1975"/>
                  </a:lnTo>
                  <a:lnTo>
                    <a:pt x="44" y="1964"/>
                  </a:lnTo>
                  <a:lnTo>
                    <a:pt x="55" y="1953"/>
                  </a:lnTo>
                  <a:lnTo>
                    <a:pt x="66" y="1942"/>
                  </a:lnTo>
                  <a:lnTo>
                    <a:pt x="81" y="1932"/>
                  </a:lnTo>
                  <a:lnTo>
                    <a:pt x="96" y="1924"/>
                  </a:lnTo>
                  <a:lnTo>
                    <a:pt x="113" y="1918"/>
                  </a:lnTo>
                  <a:lnTo>
                    <a:pt x="132" y="1915"/>
                  </a:lnTo>
                  <a:lnTo>
                    <a:pt x="152" y="1915"/>
                  </a:lnTo>
                  <a:lnTo>
                    <a:pt x="175" y="1918"/>
                  </a:lnTo>
                  <a:lnTo>
                    <a:pt x="199" y="1926"/>
                  </a:lnTo>
                  <a:lnTo>
                    <a:pt x="226" y="1939"/>
                  </a:lnTo>
                  <a:lnTo>
                    <a:pt x="506" y="2102"/>
                  </a:lnTo>
                  <a:lnTo>
                    <a:pt x="505" y="1855"/>
                  </a:lnTo>
                  <a:lnTo>
                    <a:pt x="243" y="1857"/>
                  </a:lnTo>
                  <a:lnTo>
                    <a:pt x="234" y="1855"/>
                  </a:lnTo>
                  <a:lnTo>
                    <a:pt x="227" y="1851"/>
                  </a:lnTo>
                  <a:lnTo>
                    <a:pt x="221" y="1845"/>
                  </a:lnTo>
                  <a:lnTo>
                    <a:pt x="218" y="1836"/>
                  </a:lnTo>
                  <a:lnTo>
                    <a:pt x="218" y="1827"/>
                  </a:lnTo>
                  <a:lnTo>
                    <a:pt x="220" y="1819"/>
                  </a:lnTo>
                  <a:lnTo>
                    <a:pt x="529" y="1208"/>
                  </a:lnTo>
                  <a:lnTo>
                    <a:pt x="352" y="722"/>
                  </a:lnTo>
                  <a:lnTo>
                    <a:pt x="351" y="717"/>
                  </a:lnTo>
                  <a:lnTo>
                    <a:pt x="351" y="714"/>
                  </a:lnTo>
                  <a:lnTo>
                    <a:pt x="344" y="696"/>
                  </a:lnTo>
                  <a:lnTo>
                    <a:pt x="337" y="675"/>
                  </a:lnTo>
                  <a:lnTo>
                    <a:pt x="329" y="649"/>
                  </a:lnTo>
                  <a:lnTo>
                    <a:pt x="320" y="621"/>
                  </a:lnTo>
                  <a:lnTo>
                    <a:pt x="310" y="590"/>
                  </a:lnTo>
                  <a:lnTo>
                    <a:pt x="298" y="558"/>
                  </a:lnTo>
                  <a:lnTo>
                    <a:pt x="288" y="525"/>
                  </a:lnTo>
                  <a:lnTo>
                    <a:pt x="276" y="490"/>
                  </a:lnTo>
                  <a:lnTo>
                    <a:pt x="265" y="455"/>
                  </a:lnTo>
                  <a:lnTo>
                    <a:pt x="253" y="421"/>
                  </a:lnTo>
                  <a:lnTo>
                    <a:pt x="242" y="387"/>
                  </a:lnTo>
                  <a:lnTo>
                    <a:pt x="232" y="354"/>
                  </a:lnTo>
                  <a:lnTo>
                    <a:pt x="222" y="325"/>
                  </a:lnTo>
                  <a:lnTo>
                    <a:pt x="213" y="296"/>
                  </a:lnTo>
                  <a:lnTo>
                    <a:pt x="204" y="271"/>
                  </a:lnTo>
                  <a:lnTo>
                    <a:pt x="197" y="249"/>
                  </a:lnTo>
                  <a:lnTo>
                    <a:pt x="191" y="231"/>
                  </a:lnTo>
                  <a:lnTo>
                    <a:pt x="187" y="218"/>
                  </a:lnTo>
                  <a:lnTo>
                    <a:pt x="184" y="209"/>
                  </a:lnTo>
                  <a:lnTo>
                    <a:pt x="183" y="206"/>
                  </a:lnTo>
                  <a:lnTo>
                    <a:pt x="173" y="172"/>
                  </a:lnTo>
                  <a:lnTo>
                    <a:pt x="168" y="141"/>
                  </a:lnTo>
                  <a:lnTo>
                    <a:pt x="166" y="114"/>
                  </a:lnTo>
                  <a:lnTo>
                    <a:pt x="169" y="90"/>
                  </a:lnTo>
                  <a:lnTo>
                    <a:pt x="177" y="69"/>
                  </a:lnTo>
                  <a:lnTo>
                    <a:pt x="188" y="50"/>
                  </a:lnTo>
                  <a:lnTo>
                    <a:pt x="204" y="35"/>
                  </a:lnTo>
                  <a:lnTo>
                    <a:pt x="226" y="23"/>
                  </a:lnTo>
                  <a:lnTo>
                    <a:pt x="251" y="13"/>
                  </a:lnTo>
                  <a:lnTo>
                    <a:pt x="278" y="5"/>
                  </a:lnTo>
                  <a:lnTo>
                    <a:pt x="303" y="3"/>
                  </a:lnTo>
                  <a:lnTo>
                    <a:pt x="326" y="6"/>
                  </a:lnTo>
                  <a:lnTo>
                    <a:pt x="346" y="15"/>
                  </a:lnTo>
                  <a:lnTo>
                    <a:pt x="366" y="27"/>
                  </a:lnTo>
                  <a:lnTo>
                    <a:pt x="384" y="44"/>
                  </a:lnTo>
                  <a:lnTo>
                    <a:pt x="400" y="67"/>
                  </a:lnTo>
                  <a:lnTo>
                    <a:pt x="414" y="94"/>
                  </a:lnTo>
                  <a:lnTo>
                    <a:pt x="426" y="127"/>
                  </a:lnTo>
                  <a:lnTo>
                    <a:pt x="610" y="684"/>
                  </a:lnTo>
                  <a:lnTo>
                    <a:pt x="1075" y="677"/>
                  </a:lnTo>
                  <a:lnTo>
                    <a:pt x="1074" y="673"/>
                  </a:lnTo>
                  <a:lnTo>
                    <a:pt x="1074" y="667"/>
                  </a:lnTo>
                  <a:lnTo>
                    <a:pt x="1075" y="663"/>
                  </a:lnTo>
                  <a:lnTo>
                    <a:pt x="1254" y="123"/>
                  </a:lnTo>
                  <a:lnTo>
                    <a:pt x="1266" y="90"/>
                  </a:lnTo>
                  <a:lnTo>
                    <a:pt x="1280" y="64"/>
                  </a:lnTo>
                  <a:lnTo>
                    <a:pt x="1296" y="41"/>
                  </a:lnTo>
                  <a:lnTo>
                    <a:pt x="1313" y="24"/>
                  </a:lnTo>
                  <a:lnTo>
                    <a:pt x="1333" y="11"/>
                  </a:lnTo>
                  <a:lnTo>
                    <a:pt x="1354" y="3"/>
                  </a:lnTo>
                  <a:lnTo>
                    <a:pt x="1377" y="0"/>
                  </a:lnTo>
                  <a:close/>
                </a:path>
              </a:pathLst>
            </a:custGeom>
            <a:grpFill/>
            <a:ln w="0">
              <a:solidFill>
                <a:schemeClr val="bg1"/>
              </a:solidFill>
              <a:prstDash val="solid"/>
              <a:round/>
              <a:headEnd/>
              <a:tailEnd/>
            </a:ln>
          </p:spPr>
          <p:txBody>
            <a:bodyPr/>
            <a:lstStyle/>
            <a:p>
              <a:endParaRPr lang="en-ZA" sz="1350" dirty="0">
                <a:solidFill>
                  <a:srgbClr val="717171"/>
                </a:solidFill>
              </a:endParaRPr>
            </a:p>
          </p:txBody>
        </p:sp>
        <p:sp>
          <p:nvSpPr>
            <p:cNvPr id="18" name="Freeform 282"/>
            <p:cNvSpPr>
              <a:spLocks/>
            </p:cNvSpPr>
            <p:nvPr/>
          </p:nvSpPr>
          <p:spPr bwMode="auto">
            <a:xfrm>
              <a:off x="4044" y="2501"/>
              <a:ext cx="107" cy="95"/>
            </a:xfrm>
            <a:custGeom>
              <a:avLst/>
              <a:gdLst>
                <a:gd name="T0" fmla="*/ 6 w 964"/>
                <a:gd name="T1" fmla="*/ 0 h 858"/>
                <a:gd name="T2" fmla="*/ 7 w 964"/>
                <a:gd name="T3" fmla="*/ 0 h 858"/>
                <a:gd name="T4" fmla="*/ 8 w 964"/>
                <a:gd name="T5" fmla="*/ 1 h 858"/>
                <a:gd name="T6" fmla="*/ 9 w 964"/>
                <a:gd name="T7" fmla="*/ 1 h 858"/>
                <a:gd name="T8" fmla="*/ 9 w 964"/>
                <a:gd name="T9" fmla="*/ 1 h 858"/>
                <a:gd name="T10" fmla="*/ 10 w 964"/>
                <a:gd name="T11" fmla="*/ 1 h 858"/>
                <a:gd name="T12" fmla="*/ 11 w 964"/>
                <a:gd name="T13" fmla="*/ 2 h 858"/>
                <a:gd name="T14" fmla="*/ 11 w 964"/>
                <a:gd name="T15" fmla="*/ 2 h 858"/>
                <a:gd name="T16" fmla="*/ 12 w 964"/>
                <a:gd name="T17" fmla="*/ 3 h 858"/>
                <a:gd name="T18" fmla="*/ 12 w 964"/>
                <a:gd name="T19" fmla="*/ 4 h 858"/>
                <a:gd name="T20" fmla="*/ 12 w 964"/>
                <a:gd name="T21" fmla="*/ 4 h 858"/>
                <a:gd name="T22" fmla="*/ 11 w 964"/>
                <a:gd name="T23" fmla="*/ 5 h 858"/>
                <a:gd name="T24" fmla="*/ 12 w 964"/>
                <a:gd name="T25" fmla="*/ 6 h 858"/>
                <a:gd name="T26" fmla="*/ 12 w 964"/>
                <a:gd name="T27" fmla="*/ 6 h 858"/>
                <a:gd name="T28" fmla="*/ 12 w 964"/>
                <a:gd name="T29" fmla="*/ 7 h 858"/>
                <a:gd name="T30" fmla="*/ 11 w 964"/>
                <a:gd name="T31" fmla="*/ 8 h 858"/>
                <a:gd name="T32" fmla="*/ 11 w 964"/>
                <a:gd name="T33" fmla="*/ 9 h 858"/>
                <a:gd name="T34" fmla="*/ 10 w 964"/>
                <a:gd name="T35" fmla="*/ 9 h 858"/>
                <a:gd name="T36" fmla="*/ 9 w 964"/>
                <a:gd name="T37" fmla="*/ 9 h 858"/>
                <a:gd name="T38" fmla="*/ 8 w 964"/>
                <a:gd name="T39" fmla="*/ 10 h 858"/>
                <a:gd name="T40" fmla="*/ 8 w 964"/>
                <a:gd name="T41" fmla="*/ 10 h 858"/>
                <a:gd name="T42" fmla="*/ 7 w 964"/>
                <a:gd name="T43" fmla="*/ 10 h 858"/>
                <a:gd name="T44" fmla="*/ 6 w 964"/>
                <a:gd name="T45" fmla="*/ 11 h 858"/>
                <a:gd name="T46" fmla="*/ 5 w 964"/>
                <a:gd name="T47" fmla="*/ 10 h 858"/>
                <a:gd name="T48" fmla="*/ 4 w 964"/>
                <a:gd name="T49" fmla="*/ 10 h 858"/>
                <a:gd name="T50" fmla="*/ 3 w 964"/>
                <a:gd name="T51" fmla="*/ 9 h 858"/>
                <a:gd name="T52" fmla="*/ 3 w 964"/>
                <a:gd name="T53" fmla="*/ 9 h 858"/>
                <a:gd name="T54" fmla="*/ 2 w 964"/>
                <a:gd name="T55" fmla="*/ 8 h 858"/>
                <a:gd name="T56" fmla="*/ 2 w 964"/>
                <a:gd name="T57" fmla="*/ 8 h 858"/>
                <a:gd name="T58" fmla="*/ 1 w 964"/>
                <a:gd name="T59" fmla="*/ 8 h 858"/>
                <a:gd name="T60" fmla="*/ 1 w 964"/>
                <a:gd name="T61" fmla="*/ 7 h 858"/>
                <a:gd name="T62" fmla="*/ 0 w 964"/>
                <a:gd name="T63" fmla="*/ 7 h 858"/>
                <a:gd name="T64" fmla="*/ 0 w 964"/>
                <a:gd name="T65" fmla="*/ 6 h 858"/>
                <a:gd name="T66" fmla="*/ 0 w 964"/>
                <a:gd name="T67" fmla="*/ 5 h 858"/>
                <a:gd name="T68" fmla="*/ 0 w 964"/>
                <a:gd name="T69" fmla="*/ 5 h 858"/>
                <a:gd name="T70" fmla="*/ 1 w 964"/>
                <a:gd name="T71" fmla="*/ 4 h 858"/>
                <a:gd name="T72" fmla="*/ 1 w 964"/>
                <a:gd name="T73" fmla="*/ 3 h 858"/>
                <a:gd name="T74" fmla="*/ 1 w 964"/>
                <a:gd name="T75" fmla="*/ 3 h 858"/>
                <a:gd name="T76" fmla="*/ 2 w 964"/>
                <a:gd name="T77" fmla="*/ 2 h 858"/>
                <a:gd name="T78" fmla="*/ 2 w 964"/>
                <a:gd name="T79" fmla="*/ 2 h 858"/>
                <a:gd name="T80" fmla="*/ 3 w 964"/>
                <a:gd name="T81" fmla="*/ 1 h 858"/>
                <a:gd name="T82" fmla="*/ 4 w 964"/>
                <a:gd name="T83" fmla="*/ 1 h 858"/>
                <a:gd name="T84" fmla="*/ 4 w 964"/>
                <a:gd name="T85" fmla="*/ 0 h 858"/>
                <a:gd name="T86" fmla="*/ 5 w 964"/>
                <a:gd name="T87" fmla="*/ 0 h 8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64"/>
                <a:gd name="T133" fmla="*/ 0 h 858"/>
                <a:gd name="T134" fmla="*/ 964 w 964"/>
                <a:gd name="T135" fmla="*/ 858 h 8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64" h="858">
                  <a:moveTo>
                    <a:pt x="473" y="0"/>
                  </a:moveTo>
                  <a:lnTo>
                    <a:pt x="512" y="2"/>
                  </a:lnTo>
                  <a:lnTo>
                    <a:pt x="549" y="10"/>
                  </a:lnTo>
                  <a:lnTo>
                    <a:pt x="585" y="22"/>
                  </a:lnTo>
                  <a:lnTo>
                    <a:pt x="617" y="39"/>
                  </a:lnTo>
                  <a:lnTo>
                    <a:pt x="648" y="59"/>
                  </a:lnTo>
                  <a:lnTo>
                    <a:pt x="676" y="82"/>
                  </a:lnTo>
                  <a:lnTo>
                    <a:pt x="700" y="110"/>
                  </a:lnTo>
                  <a:lnTo>
                    <a:pt x="723" y="103"/>
                  </a:lnTo>
                  <a:lnTo>
                    <a:pt x="747" y="98"/>
                  </a:lnTo>
                  <a:lnTo>
                    <a:pt x="772" y="96"/>
                  </a:lnTo>
                  <a:lnTo>
                    <a:pt x="806" y="99"/>
                  </a:lnTo>
                  <a:lnTo>
                    <a:pt x="839" y="108"/>
                  </a:lnTo>
                  <a:lnTo>
                    <a:pt x="869" y="122"/>
                  </a:lnTo>
                  <a:lnTo>
                    <a:pt x="895" y="142"/>
                  </a:lnTo>
                  <a:lnTo>
                    <a:pt x="919" y="164"/>
                  </a:lnTo>
                  <a:lnTo>
                    <a:pt x="938" y="192"/>
                  </a:lnTo>
                  <a:lnTo>
                    <a:pt x="953" y="221"/>
                  </a:lnTo>
                  <a:lnTo>
                    <a:pt x="961" y="254"/>
                  </a:lnTo>
                  <a:lnTo>
                    <a:pt x="964" y="288"/>
                  </a:lnTo>
                  <a:lnTo>
                    <a:pt x="962" y="318"/>
                  </a:lnTo>
                  <a:lnTo>
                    <a:pt x="955" y="348"/>
                  </a:lnTo>
                  <a:lnTo>
                    <a:pt x="943" y="374"/>
                  </a:lnTo>
                  <a:lnTo>
                    <a:pt x="929" y="399"/>
                  </a:lnTo>
                  <a:lnTo>
                    <a:pt x="941" y="426"/>
                  </a:lnTo>
                  <a:lnTo>
                    <a:pt x="952" y="455"/>
                  </a:lnTo>
                  <a:lnTo>
                    <a:pt x="958" y="484"/>
                  </a:lnTo>
                  <a:lnTo>
                    <a:pt x="960" y="516"/>
                  </a:lnTo>
                  <a:lnTo>
                    <a:pt x="957" y="555"/>
                  </a:lnTo>
                  <a:lnTo>
                    <a:pt x="947" y="591"/>
                  </a:lnTo>
                  <a:lnTo>
                    <a:pt x="932" y="626"/>
                  </a:lnTo>
                  <a:lnTo>
                    <a:pt x="913" y="658"/>
                  </a:lnTo>
                  <a:lnTo>
                    <a:pt x="889" y="685"/>
                  </a:lnTo>
                  <a:lnTo>
                    <a:pt x="861" y="710"/>
                  </a:lnTo>
                  <a:lnTo>
                    <a:pt x="830" y="729"/>
                  </a:lnTo>
                  <a:lnTo>
                    <a:pt x="795" y="743"/>
                  </a:lnTo>
                  <a:lnTo>
                    <a:pt x="758" y="753"/>
                  </a:lnTo>
                  <a:lnTo>
                    <a:pt x="720" y="756"/>
                  </a:lnTo>
                  <a:lnTo>
                    <a:pt x="694" y="755"/>
                  </a:lnTo>
                  <a:lnTo>
                    <a:pt x="669" y="780"/>
                  </a:lnTo>
                  <a:lnTo>
                    <a:pt x="643" y="803"/>
                  </a:lnTo>
                  <a:lnTo>
                    <a:pt x="612" y="821"/>
                  </a:lnTo>
                  <a:lnTo>
                    <a:pt x="581" y="836"/>
                  </a:lnTo>
                  <a:lnTo>
                    <a:pt x="547" y="847"/>
                  </a:lnTo>
                  <a:lnTo>
                    <a:pt x="510" y="855"/>
                  </a:lnTo>
                  <a:lnTo>
                    <a:pt x="473" y="858"/>
                  </a:lnTo>
                  <a:lnTo>
                    <a:pt x="433" y="855"/>
                  </a:lnTo>
                  <a:lnTo>
                    <a:pt x="395" y="846"/>
                  </a:lnTo>
                  <a:lnTo>
                    <a:pt x="358" y="833"/>
                  </a:lnTo>
                  <a:lnTo>
                    <a:pt x="324" y="816"/>
                  </a:lnTo>
                  <a:lnTo>
                    <a:pt x="293" y="794"/>
                  </a:lnTo>
                  <a:lnTo>
                    <a:pt x="265" y="768"/>
                  </a:lnTo>
                  <a:lnTo>
                    <a:pt x="240" y="739"/>
                  </a:lnTo>
                  <a:lnTo>
                    <a:pt x="220" y="708"/>
                  </a:lnTo>
                  <a:lnTo>
                    <a:pt x="203" y="672"/>
                  </a:lnTo>
                  <a:lnTo>
                    <a:pt x="198" y="673"/>
                  </a:lnTo>
                  <a:lnTo>
                    <a:pt x="192" y="673"/>
                  </a:lnTo>
                  <a:lnTo>
                    <a:pt x="157" y="670"/>
                  </a:lnTo>
                  <a:lnTo>
                    <a:pt x="125" y="661"/>
                  </a:lnTo>
                  <a:lnTo>
                    <a:pt x="95" y="646"/>
                  </a:lnTo>
                  <a:lnTo>
                    <a:pt x="68" y="628"/>
                  </a:lnTo>
                  <a:lnTo>
                    <a:pt x="45" y="605"/>
                  </a:lnTo>
                  <a:lnTo>
                    <a:pt x="26" y="578"/>
                  </a:lnTo>
                  <a:lnTo>
                    <a:pt x="11" y="548"/>
                  </a:lnTo>
                  <a:lnTo>
                    <a:pt x="3" y="516"/>
                  </a:lnTo>
                  <a:lnTo>
                    <a:pt x="0" y="481"/>
                  </a:lnTo>
                  <a:lnTo>
                    <a:pt x="2" y="452"/>
                  </a:lnTo>
                  <a:lnTo>
                    <a:pt x="8" y="423"/>
                  </a:lnTo>
                  <a:lnTo>
                    <a:pt x="19" y="397"/>
                  </a:lnTo>
                  <a:lnTo>
                    <a:pt x="34" y="372"/>
                  </a:lnTo>
                  <a:lnTo>
                    <a:pt x="51" y="351"/>
                  </a:lnTo>
                  <a:lnTo>
                    <a:pt x="72" y="331"/>
                  </a:lnTo>
                  <a:lnTo>
                    <a:pt x="70" y="306"/>
                  </a:lnTo>
                  <a:lnTo>
                    <a:pt x="73" y="273"/>
                  </a:lnTo>
                  <a:lnTo>
                    <a:pt x="81" y="243"/>
                  </a:lnTo>
                  <a:lnTo>
                    <a:pt x="93" y="214"/>
                  </a:lnTo>
                  <a:lnTo>
                    <a:pt x="110" y="189"/>
                  </a:lnTo>
                  <a:lnTo>
                    <a:pt x="131" y="166"/>
                  </a:lnTo>
                  <a:lnTo>
                    <a:pt x="154" y="147"/>
                  </a:lnTo>
                  <a:lnTo>
                    <a:pt x="182" y="131"/>
                  </a:lnTo>
                  <a:lnTo>
                    <a:pt x="212" y="120"/>
                  </a:lnTo>
                  <a:lnTo>
                    <a:pt x="242" y="115"/>
                  </a:lnTo>
                  <a:lnTo>
                    <a:pt x="267" y="87"/>
                  </a:lnTo>
                  <a:lnTo>
                    <a:pt x="295" y="61"/>
                  </a:lnTo>
                  <a:lnTo>
                    <a:pt x="326" y="40"/>
                  </a:lnTo>
                  <a:lnTo>
                    <a:pt x="360" y="23"/>
                  </a:lnTo>
                  <a:lnTo>
                    <a:pt x="396" y="10"/>
                  </a:lnTo>
                  <a:lnTo>
                    <a:pt x="433" y="2"/>
                  </a:lnTo>
                  <a:lnTo>
                    <a:pt x="473" y="0"/>
                  </a:lnTo>
                  <a:close/>
                </a:path>
              </a:pathLst>
            </a:custGeom>
            <a:grpFill/>
            <a:ln w="0">
              <a:solidFill>
                <a:schemeClr val="bg1"/>
              </a:solidFill>
              <a:prstDash val="solid"/>
              <a:round/>
              <a:headEnd/>
              <a:tailEnd/>
            </a:ln>
          </p:spPr>
          <p:txBody>
            <a:bodyPr/>
            <a:lstStyle/>
            <a:p>
              <a:endParaRPr lang="en-ZA" sz="1350" dirty="0">
                <a:solidFill>
                  <a:srgbClr val="717171"/>
                </a:solidFill>
              </a:endParaRPr>
            </a:p>
          </p:txBody>
        </p:sp>
        <p:sp>
          <p:nvSpPr>
            <p:cNvPr id="19" name="Freeform 283"/>
            <p:cNvSpPr>
              <a:spLocks/>
            </p:cNvSpPr>
            <p:nvPr/>
          </p:nvSpPr>
          <p:spPr bwMode="auto">
            <a:xfrm>
              <a:off x="4226" y="2501"/>
              <a:ext cx="108" cy="95"/>
            </a:xfrm>
            <a:custGeom>
              <a:avLst/>
              <a:gdLst>
                <a:gd name="T0" fmla="*/ 7 w 965"/>
                <a:gd name="T1" fmla="*/ 0 h 857"/>
                <a:gd name="T2" fmla="*/ 8 w 965"/>
                <a:gd name="T3" fmla="*/ 0 h 857"/>
                <a:gd name="T4" fmla="*/ 8 w 965"/>
                <a:gd name="T5" fmla="*/ 1 h 857"/>
                <a:gd name="T6" fmla="*/ 9 w 965"/>
                <a:gd name="T7" fmla="*/ 1 h 857"/>
                <a:gd name="T8" fmla="*/ 10 w 965"/>
                <a:gd name="T9" fmla="*/ 2 h 857"/>
                <a:gd name="T10" fmla="*/ 10 w 965"/>
                <a:gd name="T11" fmla="*/ 2 h 857"/>
                <a:gd name="T12" fmla="*/ 11 w 965"/>
                <a:gd name="T13" fmla="*/ 3 h 857"/>
                <a:gd name="T14" fmla="*/ 11 w 965"/>
                <a:gd name="T15" fmla="*/ 3 h 857"/>
                <a:gd name="T16" fmla="*/ 11 w 965"/>
                <a:gd name="T17" fmla="*/ 4 h 857"/>
                <a:gd name="T18" fmla="*/ 12 w 965"/>
                <a:gd name="T19" fmla="*/ 5 h 857"/>
                <a:gd name="T20" fmla="*/ 12 w 965"/>
                <a:gd name="T21" fmla="*/ 5 h 857"/>
                <a:gd name="T22" fmla="*/ 12 w 965"/>
                <a:gd name="T23" fmla="*/ 6 h 857"/>
                <a:gd name="T24" fmla="*/ 12 w 965"/>
                <a:gd name="T25" fmla="*/ 7 h 857"/>
                <a:gd name="T26" fmla="*/ 12 w 965"/>
                <a:gd name="T27" fmla="*/ 7 h 857"/>
                <a:gd name="T28" fmla="*/ 11 w 965"/>
                <a:gd name="T29" fmla="*/ 8 h 857"/>
                <a:gd name="T30" fmla="*/ 10 w 965"/>
                <a:gd name="T31" fmla="*/ 8 h 857"/>
                <a:gd name="T32" fmla="*/ 10 w 965"/>
                <a:gd name="T33" fmla="*/ 8 h 857"/>
                <a:gd name="T34" fmla="*/ 9 w 965"/>
                <a:gd name="T35" fmla="*/ 9 h 857"/>
                <a:gd name="T36" fmla="*/ 9 w 965"/>
                <a:gd name="T37" fmla="*/ 9 h 857"/>
                <a:gd name="T38" fmla="*/ 8 w 965"/>
                <a:gd name="T39" fmla="*/ 10 h 857"/>
                <a:gd name="T40" fmla="*/ 7 w 965"/>
                <a:gd name="T41" fmla="*/ 10 h 857"/>
                <a:gd name="T42" fmla="*/ 6 w 965"/>
                <a:gd name="T43" fmla="*/ 11 h 857"/>
                <a:gd name="T44" fmla="*/ 5 w 965"/>
                <a:gd name="T45" fmla="*/ 10 h 857"/>
                <a:gd name="T46" fmla="*/ 4 w 965"/>
                <a:gd name="T47" fmla="*/ 10 h 857"/>
                <a:gd name="T48" fmla="*/ 4 w 965"/>
                <a:gd name="T49" fmla="*/ 10 h 857"/>
                <a:gd name="T50" fmla="*/ 3 w 965"/>
                <a:gd name="T51" fmla="*/ 9 h 857"/>
                <a:gd name="T52" fmla="*/ 2 w 965"/>
                <a:gd name="T53" fmla="*/ 9 h 857"/>
                <a:gd name="T54" fmla="*/ 1 w 965"/>
                <a:gd name="T55" fmla="*/ 9 h 857"/>
                <a:gd name="T56" fmla="*/ 1 w 965"/>
                <a:gd name="T57" fmla="*/ 8 h 857"/>
                <a:gd name="T58" fmla="*/ 0 w 965"/>
                <a:gd name="T59" fmla="*/ 7 h 857"/>
                <a:gd name="T60" fmla="*/ 0 w 965"/>
                <a:gd name="T61" fmla="*/ 6 h 857"/>
                <a:gd name="T62" fmla="*/ 0 w 965"/>
                <a:gd name="T63" fmla="*/ 6 h 857"/>
                <a:gd name="T64" fmla="*/ 0 w 965"/>
                <a:gd name="T65" fmla="*/ 5 h 857"/>
                <a:gd name="T66" fmla="*/ 0 w 965"/>
                <a:gd name="T67" fmla="*/ 4 h 857"/>
                <a:gd name="T68" fmla="*/ 0 w 965"/>
                <a:gd name="T69" fmla="*/ 4 h 857"/>
                <a:gd name="T70" fmla="*/ 0 w 965"/>
                <a:gd name="T71" fmla="*/ 3 h 857"/>
                <a:gd name="T72" fmla="*/ 1 w 965"/>
                <a:gd name="T73" fmla="*/ 2 h 857"/>
                <a:gd name="T74" fmla="*/ 1 w 965"/>
                <a:gd name="T75" fmla="*/ 2 h 857"/>
                <a:gd name="T76" fmla="*/ 2 w 965"/>
                <a:gd name="T77" fmla="*/ 1 h 857"/>
                <a:gd name="T78" fmla="*/ 3 w 965"/>
                <a:gd name="T79" fmla="*/ 1 h 857"/>
                <a:gd name="T80" fmla="*/ 3 w 965"/>
                <a:gd name="T81" fmla="*/ 1 h 857"/>
                <a:gd name="T82" fmla="*/ 4 w 965"/>
                <a:gd name="T83" fmla="*/ 1 h 857"/>
                <a:gd name="T84" fmla="*/ 5 w 965"/>
                <a:gd name="T85" fmla="*/ 0 h 857"/>
                <a:gd name="T86" fmla="*/ 6 w 965"/>
                <a:gd name="T87" fmla="*/ 0 h 8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65"/>
                <a:gd name="T133" fmla="*/ 0 h 857"/>
                <a:gd name="T134" fmla="*/ 965 w 965"/>
                <a:gd name="T135" fmla="*/ 857 h 8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65" h="857">
                  <a:moveTo>
                    <a:pt x="492" y="0"/>
                  </a:moveTo>
                  <a:lnTo>
                    <a:pt x="531" y="2"/>
                  </a:lnTo>
                  <a:lnTo>
                    <a:pt x="570" y="10"/>
                  </a:lnTo>
                  <a:lnTo>
                    <a:pt x="606" y="23"/>
                  </a:lnTo>
                  <a:lnTo>
                    <a:pt x="639" y="40"/>
                  </a:lnTo>
                  <a:lnTo>
                    <a:pt x="670" y="61"/>
                  </a:lnTo>
                  <a:lnTo>
                    <a:pt x="698" y="87"/>
                  </a:lnTo>
                  <a:lnTo>
                    <a:pt x="722" y="115"/>
                  </a:lnTo>
                  <a:lnTo>
                    <a:pt x="754" y="120"/>
                  </a:lnTo>
                  <a:lnTo>
                    <a:pt x="783" y="131"/>
                  </a:lnTo>
                  <a:lnTo>
                    <a:pt x="810" y="147"/>
                  </a:lnTo>
                  <a:lnTo>
                    <a:pt x="835" y="166"/>
                  </a:lnTo>
                  <a:lnTo>
                    <a:pt x="855" y="189"/>
                  </a:lnTo>
                  <a:lnTo>
                    <a:pt x="871" y="214"/>
                  </a:lnTo>
                  <a:lnTo>
                    <a:pt x="885" y="243"/>
                  </a:lnTo>
                  <a:lnTo>
                    <a:pt x="893" y="273"/>
                  </a:lnTo>
                  <a:lnTo>
                    <a:pt x="895" y="306"/>
                  </a:lnTo>
                  <a:lnTo>
                    <a:pt x="893" y="331"/>
                  </a:lnTo>
                  <a:lnTo>
                    <a:pt x="913" y="351"/>
                  </a:lnTo>
                  <a:lnTo>
                    <a:pt x="932" y="372"/>
                  </a:lnTo>
                  <a:lnTo>
                    <a:pt x="946" y="397"/>
                  </a:lnTo>
                  <a:lnTo>
                    <a:pt x="956" y="423"/>
                  </a:lnTo>
                  <a:lnTo>
                    <a:pt x="963" y="452"/>
                  </a:lnTo>
                  <a:lnTo>
                    <a:pt x="965" y="481"/>
                  </a:lnTo>
                  <a:lnTo>
                    <a:pt x="962" y="516"/>
                  </a:lnTo>
                  <a:lnTo>
                    <a:pt x="953" y="548"/>
                  </a:lnTo>
                  <a:lnTo>
                    <a:pt x="939" y="578"/>
                  </a:lnTo>
                  <a:lnTo>
                    <a:pt x="920" y="605"/>
                  </a:lnTo>
                  <a:lnTo>
                    <a:pt x="897" y="628"/>
                  </a:lnTo>
                  <a:lnTo>
                    <a:pt x="870" y="646"/>
                  </a:lnTo>
                  <a:lnTo>
                    <a:pt x="840" y="661"/>
                  </a:lnTo>
                  <a:lnTo>
                    <a:pt x="808" y="670"/>
                  </a:lnTo>
                  <a:lnTo>
                    <a:pt x="773" y="673"/>
                  </a:lnTo>
                  <a:lnTo>
                    <a:pt x="767" y="673"/>
                  </a:lnTo>
                  <a:lnTo>
                    <a:pt x="761" y="672"/>
                  </a:lnTo>
                  <a:lnTo>
                    <a:pt x="745" y="708"/>
                  </a:lnTo>
                  <a:lnTo>
                    <a:pt x="724" y="739"/>
                  </a:lnTo>
                  <a:lnTo>
                    <a:pt x="700" y="768"/>
                  </a:lnTo>
                  <a:lnTo>
                    <a:pt x="672" y="793"/>
                  </a:lnTo>
                  <a:lnTo>
                    <a:pt x="641" y="816"/>
                  </a:lnTo>
                  <a:lnTo>
                    <a:pt x="607" y="833"/>
                  </a:lnTo>
                  <a:lnTo>
                    <a:pt x="571" y="846"/>
                  </a:lnTo>
                  <a:lnTo>
                    <a:pt x="532" y="855"/>
                  </a:lnTo>
                  <a:lnTo>
                    <a:pt x="492" y="857"/>
                  </a:lnTo>
                  <a:lnTo>
                    <a:pt x="454" y="855"/>
                  </a:lnTo>
                  <a:lnTo>
                    <a:pt x="419" y="847"/>
                  </a:lnTo>
                  <a:lnTo>
                    <a:pt x="385" y="836"/>
                  </a:lnTo>
                  <a:lnTo>
                    <a:pt x="352" y="821"/>
                  </a:lnTo>
                  <a:lnTo>
                    <a:pt x="322" y="803"/>
                  </a:lnTo>
                  <a:lnTo>
                    <a:pt x="295" y="780"/>
                  </a:lnTo>
                  <a:lnTo>
                    <a:pt x="271" y="755"/>
                  </a:lnTo>
                  <a:lnTo>
                    <a:pt x="246" y="756"/>
                  </a:lnTo>
                  <a:lnTo>
                    <a:pt x="207" y="753"/>
                  </a:lnTo>
                  <a:lnTo>
                    <a:pt x="170" y="743"/>
                  </a:lnTo>
                  <a:lnTo>
                    <a:pt x="135" y="729"/>
                  </a:lnTo>
                  <a:lnTo>
                    <a:pt x="104" y="710"/>
                  </a:lnTo>
                  <a:lnTo>
                    <a:pt x="76" y="685"/>
                  </a:lnTo>
                  <a:lnTo>
                    <a:pt x="52" y="658"/>
                  </a:lnTo>
                  <a:lnTo>
                    <a:pt x="32" y="626"/>
                  </a:lnTo>
                  <a:lnTo>
                    <a:pt x="18" y="591"/>
                  </a:lnTo>
                  <a:lnTo>
                    <a:pt x="9" y="555"/>
                  </a:lnTo>
                  <a:lnTo>
                    <a:pt x="6" y="516"/>
                  </a:lnTo>
                  <a:lnTo>
                    <a:pt x="8" y="484"/>
                  </a:lnTo>
                  <a:lnTo>
                    <a:pt x="14" y="455"/>
                  </a:lnTo>
                  <a:lnTo>
                    <a:pt x="23" y="426"/>
                  </a:lnTo>
                  <a:lnTo>
                    <a:pt x="36" y="399"/>
                  </a:lnTo>
                  <a:lnTo>
                    <a:pt x="21" y="374"/>
                  </a:lnTo>
                  <a:lnTo>
                    <a:pt x="10" y="348"/>
                  </a:lnTo>
                  <a:lnTo>
                    <a:pt x="4" y="318"/>
                  </a:lnTo>
                  <a:lnTo>
                    <a:pt x="0" y="288"/>
                  </a:lnTo>
                  <a:lnTo>
                    <a:pt x="4" y="254"/>
                  </a:lnTo>
                  <a:lnTo>
                    <a:pt x="13" y="221"/>
                  </a:lnTo>
                  <a:lnTo>
                    <a:pt x="27" y="192"/>
                  </a:lnTo>
                  <a:lnTo>
                    <a:pt x="46" y="164"/>
                  </a:lnTo>
                  <a:lnTo>
                    <a:pt x="69" y="142"/>
                  </a:lnTo>
                  <a:lnTo>
                    <a:pt x="97" y="122"/>
                  </a:lnTo>
                  <a:lnTo>
                    <a:pt x="126" y="108"/>
                  </a:lnTo>
                  <a:lnTo>
                    <a:pt x="159" y="99"/>
                  </a:lnTo>
                  <a:lnTo>
                    <a:pt x="194" y="96"/>
                  </a:lnTo>
                  <a:lnTo>
                    <a:pt x="218" y="98"/>
                  </a:lnTo>
                  <a:lnTo>
                    <a:pt x="242" y="103"/>
                  </a:lnTo>
                  <a:lnTo>
                    <a:pt x="264" y="110"/>
                  </a:lnTo>
                  <a:lnTo>
                    <a:pt x="289" y="82"/>
                  </a:lnTo>
                  <a:lnTo>
                    <a:pt x="316" y="59"/>
                  </a:lnTo>
                  <a:lnTo>
                    <a:pt x="347" y="39"/>
                  </a:lnTo>
                  <a:lnTo>
                    <a:pt x="381" y="22"/>
                  </a:lnTo>
                  <a:lnTo>
                    <a:pt x="415" y="10"/>
                  </a:lnTo>
                  <a:lnTo>
                    <a:pt x="453" y="2"/>
                  </a:lnTo>
                  <a:lnTo>
                    <a:pt x="492" y="0"/>
                  </a:lnTo>
                  <a:close/>
                </a:path>
              </a:pathLst>
            </a:custGeom>
            <a:grpFill/>
            <a:ln w="0">
              <a:solidFill>
                <a:schemeClr val="bg1"/>
              </a:solidFill>
              <a:prstDash val="solid"/>
              <a:round/>
              <a:headEnd/>
              <a:tailEnd/>
            </a:ln>
          </p:spPr>
          <p:txBody>
            <a:bodyPr/>
            <a:lstStyle/>
            <a:p>
              <a:endParaRPr lang="en-ZA" sz="1350" dirty="0">
                <a:solidFill>
                  <a:srgbClr val="717171"/>
                </a:solidFill>
              </a:endParaRPr>
            </a:p>
          </p:txBody>
        </p:sp>
      </p:grpSp>
      <p:sp>
        <p:nvSpPr>
          <p:cNvPr id="20" name="TextBox 19"/>
          <p:cNvSpPr txBox="1"/>
          <p:nvPr/>
        </p:nvSpPr>
        <p:spPr>
          <a:xfrm>
            <a:off x="299251" y="4767344"/>
            <a:ext cx="3030638" cy="672193"/>
          </a:xfrm>
          <a:prstGeom prst="rect">
            <a:avLst/>
          </a:prstGeom>
          <a:noFill/>
        </p:spPr>
        <p:txBody>
          <a:bodyPr wrap="square" lIns="0" tIns="0" rIns="0" bIns="0" rtlCol="0">
            <a:noAutofit/>
          </a:bodyPr>
          <a:lstStyle/>
          <a:p>
            <a:pPr marL="142875" lvl="1" indent="-142875">
              <a:buSzPct val="65000"/>
              <a:buFont typeface="Wingdings"/>
              <a:buChar char=""/>
              <a:defRPr/>
            </a:pPr>
            <a:r>
              <a:rPr lang="en-ZA" sz="1400" dirty="0">
                <a:solidFill>
                  <a:srgbClr val="717171"/>
                </a:solidFill>
              </a:rPr>
              <a:t>Mobile clinics/ education activations</a:t>
            </a:r>
          </a:p>
          <a:p>
            <a:pPr marL="142875" lvl="1" indent="-142875">
              <a:buSzPct val="65000"/>
              <a:buFont typeface="Wingdings"/>
              <a:buChar char=""/>
              <a:defRPr/>
            </a:pPr>
            <a:r>
              <a:rPr lang="en-ZA" sz="1400" dirty="0">
                <a:solidFill>
                  <a:srgbClr val="717171"/>
                </a:solidFill>
              </a:rPr>
              <a:t>Key Gate keepers: church, township schools, township/ peri-urban/ rural clinics</a:t>
            </a:r>
          </a:p>
          <a:p>
            <a:pPr marL="142875" lvl="1" indent="-142875">
              <a:buSzPct val="65000"/>
              <a:buFont typeface="Wingdings"/>
              <a:buChar char=""/>
              <a:defRPr/>
            </a:pPr>
            <a:r>
              <a:rPr lang="en-ZA" sz="1400" dirty="0">
                <a:solidFill>
                  <a:srgbClr val="717171"/>
                </a:solidFill>
              </a:rPr>
              <a:t>Shebeen/ tavern dispensers</a:t>
            </a:r>
          </a:p>
        </p:txBody>
      </p:sp>
      <p:sp>
        <p:nvSpPr>
          <p:cNvPr id="21" name="TextBox 20"/>
          <p:cNvSpPr txBox="1"/>
          <p:nvPr/>
        </p:nvSpPr>
        <p:spPr>
          <a:xfrm>
            <a:off x="3582430" y="4761968"/>
            <a:ext cx="3030638" cy="672193"/>
          </a:xfrm>
          <a:prstGeom prst="rect">
            <a:avLst/>
          </a:prstGeom>
          <a:noFill/>
        </p:spPr>
        <p:txBody>
          <a:bodyPr wrap="square" lIns="0" tIns="0" rIns="0" bIns="0" rtlCol="0">
            <a:noAutofit/>
          </a:bodyPr>
          <a:lstStyle/>
          <a:p>
            <a:pPr marL="142875" lvl="1" indent="-142875">
              <a:buSzPct val="100000"/>
              <a:buFont typeface="Wingdings"/>
              <a:buChar char=""/>
              <a:defRPr/>
            </a:pPr>
            <a:r>
              <a:rPr lang="en-ZA" sz="1400" dirty="0">
                <a:solidFill>
                  <a:srgbClr val="717171"/>
                </a:solidFill>
              </a:rPr>
              <a:t>Messaging: </a:t>
            </a:r>
          </a:p>
          <a:p>
            <a:pPr marL="600075" lvl="2" indent="-142875">
              <a:buSzPct val="65000"/>
              <a:buFont typeface="Wingdings"/>
              <a:buChar char=""/>
              <a:defRPr/>
            </a:pPr>
            <a:r>
              <a:rPr lang="en-ZA" sz="1400" dirty="0">
                <a:solidFill>
                  <a:srgbClr val="717171"/>
                </a:solidFill>
              </a:rPr>
              <a:t>Protection without ‘him’ knowing</a:t>
            </a:r>
          </a:p>
          <a:p>
            <a:pPr marL="142875" lvl="1" indent="-142875">
              <a:buSzPct val="65000"/>
              <a:buFont typeface="Wingdings"/>
              <a:buChar char=""/>
              <a:defRPr/>
            </a:pPr>
            <a:r>
              <a:rPr lang="en-ZA" sz="1400" dirty="0">
                <a:solidFill>
                  <a:srgbClr val="717171"/>
                </a:solidFill>
              </a:rPr>
              <a:t>Packaging: </a:t>
            </a:r>
          </a:p>
          <a:p>
            <a:pPr marL="600075" lvl="2" indent="-142875">
              <a:buSzPct val="65000"/>
              <a:buFont typeface="Wingdings"/>
              <a:buChar char=""/>
              <a:defRPr/>
            </a:pPr>
            <a:r>
              <a:rPr lang="en-ZA" sz="1400" dirty="0">
                <a:solidFill>
                  <a:srgbClr val="717171"/>
                </a:solidFill>
              </a:rPr>
              <a:t>Not overtly a sexual health product- help her protect herself without her partner knowing</a:t>
            </a:r>
          </a:p>
          <a:p>
            <a:pPr marL="142875" lvl="1" indent="-142875">
              <a:buSzPct val="100000"/>
              <a:buFont typeface="Wingdings"/>
              <a:buChar char=""/>
              <a:defRPr/>
            </a:pPr>
            <a:endParaRPr lang="en-ZA" sz="825" dirty="0">
              <a:solidFill>
                <a:srgbClr val="717171"/>
              </a:solidFill>
            </a:endParaRPr>
          </a:p>
        </p:txBody>
      </p:sp>
      <p:sp>
        <p:nvSpPr>
          <p:cNvPr id="23" name="Rectangle 22"/>
          <p:cNvSpPr/>
          <p:nvPr/>
        </p:nvSpPr>
        <p:spPr>
          <a:xfrm>
            <a:off x="1090" y="2236081"/>
            <a:ext cx="2252252" cy="1351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00" dirty="0">
                <a:solidFill>
                  <a:srgbClr val="FF0000"/>
                </a:solidFill>
                <a:latin typeface="Cooper Black" panose="0208090404030B020404" pitchFamily="18" charset="0"/>
              </a:rPr>
              <a:t>Empower her with easily accessible ‘covert’ protection/ prevention products</a:t>
            </a:r>
            <a:endParaRPr lang="en-ZA" sz="1500" u="sng" dirty="0">
              <a:solidFill>
                <a:srgbClr val="FF0000"/>
              </a:solidFill>
              <a:latin typeface="Cooper Black" panose="0208090404030B020404" pitchFamily="18" charset="0"/>
            </a:endParaRPr>
          </a:p>
        </p:txBody>
      </p:sp>
      <p:sp>
        <p:nvSpPr>
          <p:cNvPr id="24" name="TextBox 23"/>
          <p:cNvSpPr txBox="1"/>
          <p:nvPr/>
        </p:nvSpPr>
        <p:spPr>
          <a:xfrm>
            <a:off x="7709645" y="4142770"/>
            <a:ext cx="274673" cy="623248"/>
          </a:xfrm>
          <a:prstGeom prst="rect">
            <a:avLst/>
          </a:prstGeom>
          <a:noFill/>
        </p:spPr>
        <p:txBody>
          <a:bodyPr wrap="square" lIns="0" tIns="0" rIns="0" bIns="0" rtlCol="0">
            <a:spAutoFit/>
          </a:bodyPr>
          <a:lstStyle/>
          <a:p>
            <a:r>
              <a:rPr lang="en-ZA" sz="4050" b="1" dirty="0">
                <a:solidFill>
                  <a:srgbClr val="C00069"/>
                </a:solidFill>
              </a:rPr>
              <a:t>&gt;</a:t>
            </a:r>
          </a:p>
        </p:txBody>
      </p:sp>
      <p:sp>
        <p:nvSpPr>
          <p:cNvPr id="25" name="AutoShape 2" descr="Image result for facebook logo"/>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ZA" sz="1350" dirty="0">
              <a:solidFill>
                <a:srgbClr val="717171"/>
              </a:solidFill>
            </a:endParaRPr>
          </a:p>
        </p:txBody>
      </p:sp>
      <p:pic>
        <p:nvPicPr>
          <p:cNvPr id="3076" name="Picture 4" descr="Image result for facebook 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10486" y="4249875"/>
            <a:ext cx="378586" cy="37858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906055" y="4875674"/>
            <a:ext cx="1842791" cy="138499"/>
          </a:xfrm>
          <a:prstGeom prst="rect">
            <a:avLst/>
          </a:prstGeom>
          <a:noFill/>
        </p:spPr>
        <p:txBody>
          <a:bodyPr wrap="square" lIns="0" tIns="0" rIns="0" bIns="0" rtlCol="0">
            <a:spAutoFit/>
          </a:bodyPr>
          <a:lstStyle/>
          <a:p>
            <a:pPr algn="ctr"/>
            <a:r>
              <a:rPr lang="en-ZA" sz="900" dirty="0">
                <a:solidFill>
                  <a:srgbClr val="717171"/>
                </a:solidFill>
              </a:rPr>
              <a:t>Observer rather than a participator</a:t>
            </a:r>
          </a:p>
        </p:txBody>
      </p:sp>
      <p:sp>
        <p:nvSpPr>
          <p:cNvPr id="33" name="noun_project_0905.eps"/>
          <p:cNvSpPr>
            <a:spLocks noEditPoints="1"/>
          </p:cNvSpPr>
          <p:nvPr/>
        </p:nvSpPr>
        <p:spPr bwMode="auto">
          <a:xfrm>
            <a:off x="216459" y="514438"/>
            <a:ext cx="472664" cy="420619"/>
          </a:xfrm>
          <a:custGeom>
            <a:avLst/>
            <a:gdLst>
              <a:gd name="T0" fmla="*/ 26928325 w 3453"/>
              <a:gd name="T1" fmla="*/ 20125908 h 2279"/>
              <a:gd name="T2" fmla="*/ 44288420 w 3453"/>
              <a:gd name="T3" fmla="*/ 17858483 h 2279"/>
              <a:gd name="T4" fmla="*/ 55103391 w 3453"/>
              <a:gd name="T5" fmla="*/ 9783447 h 2279"/>
              <a:gd name="T6" fmla="*/ 79818937 w 3453"/>
              <a:gd name="T7" fmla="*/ 7050236 h 2279"/>
              <a:gd name="T8" fmla="*/ 64890005 w 3453"/>
              <a:gd name="T9" fmla="*/ 124245 h 2279"/>
              <a:gd name="T10" fmla="*/ 86052464 w 3453"/>
              <a:gd name="T11" fmla="*/ 6832764 h 2279"/>
              <a:gd name="T12" fmla="*/ 92379381 w 3453"/>
              <a:gd name="T13" fmla="*/ 16057197 h 2279"/>
              <a:gd name="T14" fmla="*/ 102945075 w 3453"/>
              <a:gd name="T15" fmla="*/ 25995906 h 2279"/>
              <a:gd name="T16" fmla="*/ 107214923 w 3453"/>
              <a:gd name="T17" fmla="*/ 40717603 h 2279"/>
              <a:gd name="T18" fmla="*/ 97428486 w 3453"/>
              <a:gd name="T19" fmla="*/ 53016613 h 2279"/>
              <a:gd name="T20" fmla="*/ 88296491 w 3453"/>
              <a:gd name="T21" fmla="*/ 56402065 h 2279"/>
              <a:gd name="T22" fmla="*/ 87361524 w 3453"/>
              <a:gd name="T23" fmla="*/ 51836374 h 2279"/>
              <a:gd name="T24" fmla="*/ 93657193 w 3453"/>
              <a:gd name="T25" fmla="*/ 48885867 h 2279"/>
              <a:gd name="T26" fmla="*/ 98830937 w 3453"/>
              <a:gd name="T27" fmla="*/ 44320352 h 2279"/>
              <a:gd name="T28" fmla="*/ 100171068 w 3453"/>
              <a:gd name="T29" fmla="*/ 42115138 h 2279"/>
              <a:gd name="T30" fmla="*/ 100825686 w 3453"/>
              <a:gd name="T31" fmla="*/ 40313851 h 2279"/>
              <a:gd name="T32" fmla="*/ 101199602 w 3453"/>
              <a:gd name="T33" fmla="*/ 38605616 h 2279"/>
              <a:gd name="T34" fmla="*/ 100763367 w 3453"/>
              <a:gd name="T35" fmla="*/ 34071119 h 2279"/>
              <a:gd name="T36" fmla="*/ 92909184 w 3453"/>
              <a:gd name="T37" fmla="*/ 25312648 h 2279"/>
              <a:gd name="T38" fmla="*/ 77699725 w 3453"/>
              <a:gd name="T39" fmla="*/ 23014205 h 2279"/>
              <a:gd name="T40" fmla="*/ 64360202 w 3453"/>
              <a:gd name="T41" fmla="*/ 30809911 h 2279"/>
              <a:gd name="T42" fmla="*/ 62427771 w 3453"/>
              <a:gd name="T43" fmla="*/ 38791896 h 2279"/>
              <a:gd name="T44" fmla="*/ 70936396 w 3453"/>
              <a:gd name="T45" fmla="*/ 49413864 h 2279"/>
              <a:gd name="T46" fmla="*/ 85803186 w 3453"/>
              <a:gd name="T47" fmla="*/ 52302337 h 2279"/>
              <a:gd name="T48" fmla="*/ 81782615 w 3453"/>
              <a:gd name="T49" fmla="*/ 57023114 h 2279"/>
              <a:gd name="T50" fmla="*/ 63238100 w 3453"/>
              <a:gd name="T51" fmla="*/ 50997854 h 2279"/>
              <a:gd name="T52" fmla="*/ 55976215 w 3453"/>
              <a:gd name="T53" fmla="*/ 37301133 h 2279"/>
              <a:gd name="T54" fmla="*/ 62614729 w 3453"/>
              <a:gd name="T55" fmla="*/ 24132409 h 2279"/>
              <a:gd name="T56" fmla="*/ 71777973 w 3453"/>
              <a:gd name="T57" fmla="*/ 14473207 h 2279"/>
              <a:gd name="T58" fmla="*/ 51207636 w 3453"/>
              <a:gd name="T59" fmla="*/ 16460949 h 2279"/>
              <a:gd name="T60" fmla="*/ 48028465 w 3453"/>
              <a:gd name="T61" fmla="*/ 21212919 h 2279"/>
              <a:gd name="T62" fmla="*/ 36184959 w 3453"/>
              <a:gd name="T63" fmla="*/ 29691883 h 2279"/>
              <a:gd name="T64" fmla="*/ 47467591 w 3453"/>
              <a:gd name="T65" fmla="*/ 40313851 h 2279"/>
              <a:gd name="T66" fmla="*/ 51176388 w 3453"/>
              <a:gd name="T67" fmla="*/ 54600603 h 2279"/>
              <a:gd name="T68" fmla="*/ 40704261 w 3453"/>
              <a:gd name="T69" fmla="*/ 67179296 h 2279"/>
              <a:gd name="T70" fmla="*/ 23001322 w 3453"/>
              <a:gd name="T71" fmla="*/ 70657800 h 2279"/>
              <a:gd name="T72" fmla="*/ 23313095 w 3453"/>
              <a:gd name="T73" fmla="*/ 65564288 h 2279"/>
              <a:gd name="T74" fmla="*/ 27801150 w 3453"/>
              <a:gd name="T75" fmla="*/ 65595305 h 2279"/>
              <a:gd name="T76" fmla="*/ 41951002 w 3453"/>
              <a:gd name="T77" fmla="*/ 59197311 h 2279"/>
              <a:gd name="T78" fmla="*/ 45036429 w 3453"/>
              <a:gd name="T79" fmla="*/ 48854850 h 2279"/>
              <a:gd name="T80" fmla="*/ 36870649 w 3453"/>
              <a:gd name="T81" fmla="*/ 39071402 h 2279"/>
              <a:gd name="T82" fmla="*/ 22128674 w 3453"/>
              <a:gd name="T83" fmla="*/ 36710926 h 2279"/>
              <a:gd name="T84" fmla="*/ 9287882 w 3453"/>
              <a:gd name="T85" fmla="*/ 43326393 h 2279"/>
              <a:gd name="T86" fmla="*/ 6358165 w 3453"/>
              <a:gd name="T87" fmla="*/ 51059888 h 2279"/>
              <a:gd name="T88" fmla="*/ 6576195 w 3453"/>
              <a:gd name="T89" fmla="*/ 53140858 h 2279"/>
              <a:gd name="T90" fmla="*/ 7230813 w 3453"/>
              <a:gd name="T91" fmla="*/ 55439124 h 2279"/>
              <a:gd name="T92" fmla="*/ 8165780 w 3453"/>
              <a:gd name="T93" fmla="*/ 57209569 h 2279"/>
              <a:gd name="T94" fmla="*/ 11469590 w 3453"/>
              <a:gd name="T95" fmla="*/ 60905546 h 2279"/>
              <a:gd name="T96" fmla="*/ 15334274 w 3453"/>
              <a:gd name="T97" fmla="*/ 63359074 h 2279"/>
              <a:gd name="T98" fmla="*/ 19323596 w 3453"/>
              <a:gd name="T99" fmla="*/ 64787802 h 2279"/>
              <a:gd name="T100" fmla="*/ 19978214 w 3453"/>
              <a:gd name="T101" fmla="*/ 70254048 h 2279"/>
              <a:gd name="T102" fmla="*/ 13744688 w 3453"/>
              <a:gd name="T103" fmla="*/ 68483779 h 2279"/>
              <a:gd name="T104" fmla="*/ 1496018 w 3453"/>
              <a:gd name="T105" fmla="*/ 57675355 h 2279"/>
              <a:gd name="T106" fmla="*/ 2462233 w 3453"/>
              <a:gd name="T107" fmla="*/ 42674152 h 2279"/>
              <a:gd name="T108" fmla="*/ 13900575 w 3453"/>
              <a:gd name="T109" fmla="*/ 32611374 h 2279"/>
              <a:gd name="T110" fmla="*/ 22565086 w 3453"/>
              <a:gd name="T111" fmla="*/ 21740916 h 2279"/>
              <a:gd name="T112" fmla="*/ 25525875 w 3453"/>
              <a:gd name="T113" fmla="*/ 16616211 h 2279"/>
              <a:gd name="T114" fmla="*/ 49742689 w 3453"/>
              <a:gd name="T115" fmla="*/ 9534958 h 22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53"/>
              <a:gd name="T175" fmla="*/ 0 h 2279"/>
              <a:gd name="T176" fmla="*/ 3453 w 3453"/>
              <a:gd name="T177" fmla="*/ 2279 h 22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53" h="2279">
                <a:moveTo>
                  <a:pt x="687" y="2102"/>
                </a:moveTo>
                <a:lnTo>
                  <a:pt x="687" y="2102"/>
                </a:lnTo>
                <a:close/>
                <a:moveTo>
                  <a:pt x="1415" y="542"/>
                </a:moveTo>
                <a:lnTo>
                  <a:pt x="1319" y="558"/>
                </a:lnTo>
                <a:lnTo>
                  <a:pt x="1195" y="580"/>
                </a:lnTo>
                <a:lnTo>
                  <a:pt x="846" y="642"/>
                </a:lnTo>
                <a:lnTo>
                  <a:pt x="864" y="648"/>
                </a:lnTo>
                <a:lnTo>
                  <a:pt x="879" y="657"/>
                </a:lnTo>
                <a:lnTo>
                  <a:pt x="892" y="668"/>
                </a:lnTo>
                <a:lnTo>
                  <a:pt x="903" y="683"/>
                </a:lnTo>
                <a:lnTo>
                  <a:pt x="921" y="681"/>
                </a:lnTo>
                <a:lnTo>
                  <a:pt x="1171" y="637"/>
                </a:lnTo>
                <a:lnTo>
                  <a:pt x="1342" y="606"/>
                </a:lnTo>
                <a:lnTo>
                  <a:pt x="1426" y="592"/>
                </a:lnTo>
                <a:lnTo>
                  <a:pt x="1423" y="583"/>
                </a:lnTo>
                <a:lnTo>
                  <a:pt x="1421" y="575"/>
                </a:lnTo>
                <a:lnTo>
                  <a:pt x="1416" y="553"/>
                </a:lnTo>
                <a:lnTo>
                  <a:pt x="1416" y="547"/>
                </a:lnTo>
                <a:lnTo>
                  <a:pt x="1415" y="542"/>
                </a:lnTo>
                <a:close/>
                <a:moveTo>
                  <a:pt x="1866" y="185"/>
                </a:moveTo>
                <a:lnTo>
                  <a:pt x="1722" y="308"/>
                </a:lnTo>
                <a:lnTo>
                  <a:pt x="1559" y="446"/>
                </a:lnTo>
                <a:lnTo>
                  <a:pt x="1576" y="456"/>
                </a:lnTo>
                <a:lnTo>
                  <a:pt x="1592" y="466"/>
                </a:lnTo>
                <a:lnTo>
                  <a:pt x="1768" y="315"/>
                </a:lnTo>
                <a:lnTo>
                  <a:pt x="1887" y="213"/>
                </a:lnTo>
                <a:lnTo>
                  <a:pt x="1876" y="199"/>
                </a:lnTo>
                <a:lnTo>
                  <a:pt x="1866" y="185"/>
                </a:lnTo>
                <a:close/>
                <a:moveTo>
                  <a:pt x="2047" y="110"/>
                </a:moveTo>
                <a:lnTo>
                  <a:pt x="2046" y="130"/>
                </a:lnTo>
                <a:lnTo>
                  <a:pt x="2041" y="151"/>
                </a:lnTo>
                <a:lnTo>
                  <a:pt x="2282" y="194"/>
                </a:lnTo>
                <a:lnTo>
                  <a:pt x="2549" y="241"/>
                </a:lnTo>
                <a:lnTo>
                  <a:pt x="2561" y="227"/>
                </a:lnTo>
                <a:lnTo>
                  <a:pt x="2574" y="214"/>
                </a:lnTo>
                <a:lnTo>
                  <a:pt x="2590" y="205"/>
                </a:lnTo>
                <a:lnTo>
                  <a:pt x="2262" y="147"/>
                </a:lnTo>
                <a:lnTo>
                  <a:pt x="2063" y="111"/>
                </a:lnTo>
                <a:lnTo>
                  <a:pt x="2056" y="110"/>
                </a:lnTo>
                <a:lnTo>
                  <a:pt x="2047" y="110"/>
                </a:lnTo>
                <a:close/>
                <a:moveTo>
                  <a:pt x="2043" y="0"/>
                </a:moveTo>
                <a:lnTo>
                  <a:pt x="2063" y="1"/>
                </a:lnTo>
                <a:lnTo>
                  <a:pt x="2082" y="4"/>
                </a:lnTo>
                <a:lnTo>
                  <a:pt x="2172" y="19"/>
                </a:lnTo>
                <a:lnTo>
                  <a:pt x="2652" y="104"/>
                </a:lnTo>
                <a:lnTo>
                  <a:pt x="2680" y="111"/>
                </a:lnTo>
                <a:lnTo>
                  <a:pt x="2705" y="123"/>
                </a:lnTo>
                <a:lnTo>
                  <a:pt x="2727" y="138"/>
                </a:lnTo>
                <a:lnTo>
                  <a:pt x="2743" y="155"/>
                </a:lnTo>
                <a:lnTo>
                  <a:pt x="2755" y="175"/>
                </a:lnTo>
                <a:lnTo>
                  <a:pt x="2761" y="197"/>
                </a:lnTo>
                <a:lnTo>
                  <a:pt x="2761" y="220"/>
                </a:lnTo>
                <a:lnTo>
                  <a:pt x="2755" y="242"/>
                </a:lnTo>
                <a:lnTo>
                  <a:pt x="2744" y="264"/>
                </a:lnTo>
                <a:lnTo>
                  <a:pt x="2727" y="287"/>
                </a:lnTo>
                <a:lnTo>
                  <a:pt x="2712" y="305"/>
                </a:lnTo>
                <a:lnTo>
                  <a:pt x="2712" y="367"/>
                </a:lnTo>
                <a:lnTo>
                  <a:pt x="2937" y="367"/>
                </a:lnTo>
                <a:lnTo>
                  <a:pt x="2941" y="419"/>
                </a:lnTo>
                <a:lnTo>
                  <a:pt x="2950" y="469"/>
                </a:lnTo>
                <a:lnTo>
                  <a:pt x="2964" y="517"/>
                </a:lnTo>
                <a:lnTo>
                  <a:pt x="2984" y="565"/>
                </a:lnTo>
                <a:lnTo>
                  <a:pt x="3007" y="609"/>
                </a:lnTo>
                <a:lnTo>
                  <a:pt x="3034" y="649"/>
                </a:lnTo>
                <a:lnTo>
                  <a:pt x="3077" y="669"/>
                </a:lnTo>
                <a:lnTo>
                  <a:pt x="3128" y="698"/>
                </a:lnTo>
                <a:lnTo>
                  <a:pt x="3177" y="729"/>
                </a:lnTo>
                <a:lnTo>
                  <a:pt x="3222" y="762"/>
                </a:lnTo>
                <a:lnTo>
                  <a:pt x="3264" y="799"/>
                </a:lnTo>
                <a:lnTo>
                  <a:pt x="3303" y="837"/>
                </a:lnTo>
                <a:lnTo>
                  <a:pt x="3341" y="883"/>
                </a:lnTo>
                <a:lnTo>
                  <a:pt x="3373" y="931"/>
                </a:lnTo>
                <a:lnTo>
                  <a:pt x="3402" y="981"/>
                </a:lnTo>
                <a:lnTo>
                  <a:pt x="3424" y="1034"/>
                </a:lnTo>
                <a:lnTo>
                  <a:pt x="3439" y="1088"/>
                </a:lnTo>
                <a:lnTo>
                  <a:pt x="3449" y="1143"/>
                </a:lnTo>
                <a:lnTo>
                  <a:pt x="3453" y="1201"/>
                </a:lnTo>
                <a:lnTo>
                  <a:pt x="3450" y="1256"/>
                </a:lnTo>
                <a:lnTo>
                  <a:pt x="3440" y="1311"/>
                </a:lnTo>
                <a:lnTo>
                  <a:pt x="3425" y="1363"/>
                </a:lnTo>
                <a:lnTo>
                  <a:pt x="3405" y="1415"/>
                </a:lnTo>
                <a:lnTo>
                  <a:pt x="3379" y="1464"/>
                </a:lnTo>
                <a:lnTo>
                  <a:pt x="3348" y="1511"/>
                </a:lnTo>
                <a:lnTo>
                  <a:pt x="3311" y="1555"/>
                </a:lnTo>
                <a:lnTo>
                  <a:pt x="3272" y="1598"/>
                </a:lnTo>
                <a:lnTo>
                  <a:pt x="3227" y="1636"/>
                </a:lnTo>
                <a:lnTo>
                  <a:pt x="3178" y="1673"/>
                </a:lnTo>
                <a:lnTo>
                  <a:pt x="3126" y="1707"/>
                </a:lnTo>
                <a:lnTo>
                  <a:pt x="3071" y="1736"/>
                </a:lnTo>
                <a:lnTo>
                  <a:pt x="3012" y="1762"/>
                </a:lnTo>
                <a:lnTo>
                  <a:pt x="2989" y="1771"/>
                </a:lnTo>
                <a:lnTo>
                  <a:pt x="2947" y="1786"/>
                </a:lnTo>
                <a:lnTo>
                  <a:pt x="2904" y="1799"/>
                </a:lnTo>
                <a:lnTo>
                  <a:pt x="2880" y="1805"/>
                </a:lnTo>
                <a:lnTo>
                  <a:pt x="2861" y="1810"/>
                </a:lnTo>
                <a:lnTo>
                  <a:pt x="2845" y="1813"/>
                </a:lnTo>
                <a:lnTo>
                  <a:pt x="2833" y="1816"/>
                </a:lnTo>
                <a:lnTo>
                  <a:pt x="2822" y="1819"/>
                </a:lnTo>
                <a:lnTo>
                  <a:pt x="2812" y="1820"/>
                </a:lnTo>
                <a:lnTo>
                  <a:pt x="2798" y="1802"/>
                </a:lnTo>
                <a:lnTo>
                  <a:pt x="2789" y="1781"/>
                </a:lnTo>
                <a:lnTo>
                  <a:pt x="2784" y="1758"/>
                </a:lnTo>
                <a:lnTo>
                  <a:pt x="2782" y="1734"/>
                </a:lnTo>
                <a:lnTo>
                  <a:pt x="2785" y="1710"/>
                </a:lnTo>
                <a:lnTo>
                  <a:pt x="2792" y="1689"/>
                </a:lnTo>
                <a:lnTo>
                  <a:pt x="2803" y="1669"/>
                </a:lnTo>
                <a:lnTo>
                  <a:pt x="2815" y="1649"/>
                </a:lnTo>
                <a:lnTo>
                  <a:pt x="2833" y="1644"/>
                </a:lnTo>
                <a:lnTo>
                  <a:pt x="2846" y="1641"/>
                </a:lnTo>
                <a:lnTo>
                  <a:pt x="2859" y="1636"/>
                </a:lnTo>
                <a:lnTo>
                  <a:pt x="2872" y="1632"/>
                </a:lnTo>
                <a:lnTo>
                  <a:pt x="2887" y="1628"/>
                </a:lnTo>
                <a:lnTo>
                  <a:pt x="2905" y="1622"/>
                </a:lnTo>
                <a:lnTo>
                  <a:pt x="2956" y="1600"/>
                </a:lnTo>
                <a:lnTo>
                  <a:pt x="3005" y="1574"/>
                </a:lnTo>
                <a:lnTo>
                  <a:pt x="3050" y="1545"/>
                </a:lnTo>
                <a:lnTo>
                  <a:pt x="3092" y="1514"/>
                </a:lnTo>
                <a:lnTo>
                  <a:pt x="3128" y="1479"/>
                </a:lnTo>
                <a:lnTo>
                  <a:pt x="3128" y="1478"/>
                </a:lnTo>
                <a:lnTo>
                  <a:pt x="3145" y="1461"/>
                </a:lnTo>
                <a:lnTo>
                  <a:pt x="3162" y="1442"/>
                </a:lnTo>
                <a:lnTo>
                  <a:pt x="3162" y="1441"/>
                </a:lnTo>
                <a:lnTo>
                  <a:pt x="3167" y="1433"/>
                </a:lnTo>
                <a:lnTo>
                  <a:pt x="3171" y="1427"/>
                </a:lnTo>
                <a:lnTo>
                  <a:pt x="3190" y="1401"/>
                </a:lnTo>
                <a:lnTo>
                  <a:pt x="3191" y="1399"/>
                </a:lnTo>
                <a:lnTo>
                  <a:pt x="3194" y="1393"/>
                </a:lnTo>
                <a:lnTo>
                  <a:pt x="3198" y="1386"/>
                </a:lnTo>
                <a:lnTo>
                  <a:pt x="3206" y="1372"/>
                </a:lnTo>
                <a:lnTo>
                  <a:pt x="3207" y="1371"/>
                </a:lnTo>
                <a:lnTo>
                  <a:pt x="3213" y="1359"/>
                </a:lnTo>
                <a:lnTo>
                  <a:pt x="3214" y="1356"/>
                </a:lnTo>
                <a:lnTo>
                  <a:pt x="3219" y="1343"/>
                </a:lnTo>
                <a:lnTo>
                  <a:pt x="3220" y="1342"/>
                </a:lnTo>
                <a:lnTo>
                  <a:pt x="3222" y="1335"/>
                </a:lnTo>
                <a:lnTo>
                  <a:pt x="3226" y="1329"/>
                </a:lnTo>
                <a:lnTo>
                  <a:pt x="3227" y="1326"/>
                </a:lnTo>
                <a:lnTo>
                  <a:pt x="3229" y="1320"/>
                </a:lnTo>
                <a:lnTo>
                  <a:pt x="3231" y="1314"/>
                </a:lnTo>
                <a:lnTo>
                  <a:pt x="3232" y="1311"/>
                </a:lnTo>
                <a:lnTo>
                  <a:pt x="3235" y="1298"/>
                </a:lnTo>
                <a:lnTo>
                  <a:pt x="3236" y="1296"/>
                </a:lnTo>
                <a:lnTo>
                  <a:pt x="3239" y="1283"/>
                </a:lnTo>
                <a:lnTo>
                  <a:pt x="3240" y="1279"/>
                </a:lnTo>
                <a:lnTo>
                  <a:pt x="3242" y="1268"/>
                </a:lnTo>
                <a:lnTo>
                  <a:pt x="3243" y="1264"/>
                </a:lnTo>
                <a:lnTo>
                  <a:pt x="3244" y="1258"/>
                </a:lnTo>
                <a:lnTo>
                  <a:pt x="3245" y="1250"/>
                </a:lnTo>
                <a:lnTo>
                  <a:pt x="3245" y="1249"/>
                </a:lnTo>
                <a:lnTo>
                  <a:pt x="3247" y="1243"/>
                </a:lnTo>
                <a:lnTo>
                  <a:pt x="3247" y="1236"/>
                </a:lnTo>
                <a:lnTo>
                  <a:pt x="3248" y="1231"/>
                </a:lnTo>
                <a:lnTo>
                  <a:pt x="3248" y="1220"/>
                </a:lnTo>
                <a:lnTo>
                  <a:pt x="3249" y="1216"/>
                </a:lnTo>
                <a:lnTo>
                  <a:pt x="3249" y="1201"/>
                </a:lnTo>
                <a:lnTo>
                  <a:pt x="3247" y="1165"/>
                </a:lnTo>
                <a:lnTo>
                  <a:pt x="3241" y="1131"/>
                </a:lnTo>
                <a:lnTo>
                  <a:pt x="3241" y="1130"/>
                </a:lnTo>
                <a:lnTo>
                  <a:pt x="3233" y="1097"/>
                </a:lnTo>
                <a:lnTo>
                  <a:pt x="3222" y="1066"/>
                </a:lnTo>
                <a:lnTo>
                  <a:pt x="3211" y="1040"/>
                </a:lnTo>
                <a:lnTo>
                  <a:pt x="3196" y="1013"/>
                </a:lnTo>
                <a:lnTo>
                  <a:pt x="3170" y="974"/>
                </a:lnTo>
                <a:lnTo>
                  <a:pt x="3141" y="937"/>
                </a:lnTo>
                <a:lnTo>
                  <a:pt x="3106" y="903"/>
                </a:lnTo>
                <a:lnTo>
                  <a:pt x="3069" y="870"/>
                </a:lnTo>
                <a:lnTo>
                  <a:pt x="3027" y="841"/>
                </a:lnTo>
                <a:lnTo>
                  <a:pt x="2981" y="815"/>
                </a:lnTo>
                <a:lnTo>
                  <a:pt x="2932" y="792"/>
                </a:lnTo>
                <a:lnTo>
                  <a:pt x="2881" y="773"/>
                </a:lnTo>
                <a:lnTo>
                  <a:pt x="2854" y="763"/>
                </a:lnTo>
                <a:lnTo>
                  <a:pt x="2799" y="750"/>
                </a:lnTo>
                <a:lnTo>
                  <a:pt x="2743" y="739"/>
                </a:lnTo>
                <a:lnTo>
                  <a:pt x="2684" y="733"/>
                </a:lnTo>
                <a:lnTo>
                  <a:pt x="2624" y="731"/>
                </a:lnTo>
                <a:lnTo>
                  <a:pt x="2557" y="733"/>
                </a:lnTo>
                <a:lnTo>
                  <a:pt x="2493" y="741"/>
                </a:lnTo>
                <a:lnTo>
                  <a:pt x="2431" y="754"/>
                </a:lnTo>
                <a:lnTo>
                  <a:pt x="2371" y="772"/>
                </a:lnTo>
                <a:lnTo>
                  <a:pt x="2314" y="793"/>
                </a:lnTo>
                <a:lnTo>
                  <a:pt x="2261" y="819"/>
                </a:lnTo>
                <a:lnTo>
                  <a:pt x="2212" y="848"/>
                </a:lnTo>
                <a:lnTo>
                  <a:pt x="2167" y="882"/>
                </a:lnTo>
                <a:lnTo>
                  <a:pt x="2129" y="915"/>
                </a:lnTo>
                <a:lnTo>
                  <a:pt x="2095" y="953"/>
                </a:lnTo>
                <a:lnTo>
                  <a:pt x="2065" y="992"/>
                </a:lnTo>
                <a:lnTo>
                  <a:pt x="2041" y="1034"/>
                </a:lnTo>
                <a:lnTo>
                  <a:pt x="2022" y="1077"/>
                </a:lnTo>
                <a:lnTo>
                  <a:pt x="2014" y="1104"/>
                </a:lnTo>
                <a:lnTo>
                  <a:pt x="2008" y="1130"/>
                </a:lnTo>
                <a:lnTo>
                  <a:pt x="2003" y="1158"/>
                </a:lnTo>
                <a:lnTo>
                  <a:pt x="2001" y="1185"/>
                </a:lnTo>
                <a:lnTo>
                  <a:pt x="2000" y="1201"/>
                </a:lnTo>
                <a:lnTo>
                  <a:pt x="2003" y="1249"/>
                </a:lnTo>
                <a:lnTo>
                  <a:pt x="2013" y="1296"/>
                </a:lnTo>
                <a:lnTo>
                  <a:pt x="2029" y="1341"/>
                </a:lnTo>
                <a:lnTo>
                  <a:pt x="2050" y="1384"/>
                </a:lnTo>
                <a:lnTo>
                  <a:pt x="2076" y="1425"/>
                </a:lnTo>
                <a:lnTo>
                  <a:pt x="2107" y="1464"/>
                </a:lnTo>
                <a:lnTo>
                  <a:pt x="2143" y="1500"/>
                </a:lnTo>
                <a:lnTo>
                  <a:pt x="2184" y="1534"/>
                </a:lnTo>
                <a:lnTo>
                  <a:pt x="2228" y="1564"/>
                </a:lnTo>
                <a:lnTo>
                  <a:pt x="2276" y="1591"/>
                </a:lnTo>
                <a:lnTo>
                  <a:pt x="2327" y="1614"/>
                </a:lnTo>
                <a:lnTo>
                  <a:pt x="2381" y="1634"/>
                </a:lnTo>
                <a:lnTo>
                  <a:pt x="2439" y="1650"/>
                </a:lnTo>
                <a:lnTo>
                  <a:pt x="2499" y="1663"/>
                </a:lnTo>
                <a:lnTo>
                  <a:pt x="2561" y="1669"/>
                </a:lnTo>
                <a:lnTo>
                  <a:pt x="2624" y="1672"/>
                </a:lnTo>
                <a:lnTo>
                  <a:pt x="2697" y="1669"/>
                </a:lnTo>
                <a:lnTo>
                  <a:pt x="2766" y="1659"/>
                </a:lnTo>
                <a:lnTo>
                  <a:pt x="2753" y="1684"/>
                </a:lnTo>
                <a:lnTo>
                  <a:pt x="2745" y="1710"/>
                </a:lnTo>
                <a:lnTo>
                  <a:pt x="2743" y="1738"/>
                </a:lnTo>
                <a:lnTo>
                  <a:pt x="2745" y="1762"/>
                </a:lnTo>
                <a:lnTo>
                  <a:pt x="2750" y="1785"/>
                </a:lnTo>
                <a:lnTo>
                  <a:pt x="2761" y="1806"/>
                </a:lnTo>
                <a:lnTo>
                  <a:pt x="2773" y="1826"/>
                </a:lnTo>
                <a:lnTo>
                  <a:pt x="2713" y="1832"/>
                </a:lnTo>
                <a:lnTo>
                  <a:pt x="2654" y="1835"/>
                </a:lnTo>
                <a:lnTo>
                  <a:pt x="2624" y="1836"/>
                </a:lnTo>
                <a:lnTo>
                  <a:pt x="2547" y="1833"/>
                </a:lnTo>
                <a:lnTo>
                  <a:pt x="2473" y="1825"/>
                </a:lnTo>
                <a:lnTo>
                  <a:pt x="2399" y="1812"/>
                </a:lnTo>
                <a:lnTo>
                  <a:pt x="2329" y="1794"/>
                </a:lnTo>
                <a:lnTo>
                  <a:pt x="2262" y="1772"/>
                </a:lnTo>
                <a:lnTo>
                  <a:pt x="2198" y="1745"/>
                </a:lnTo>
                <a:lnTo>
                  <a:pt x="2137" y="1715"/>
                </a:lnTo>
                <a:lnTo>
                  <a:pt x="2081" y="1680"/>
                </a:lnTo>
                <a:lnTo>
                  <a:pt x="2029" y="1642"/>
                </a:lnTo>
                <a:lnTo>
                  <a:pt x="1980" y="1600"/>
                </a:lnTo>
                <a:lnTo>
                  <a:pt x="1937" y="1556"/>
                </a:lnTo>
                <a:lnTo>
                  <a:pt x="1900" y="1508"/>
                </a:lnTo>
                <a:lnTo>
                  <a:pt x="1867" y="1457"/>
                </a:lnTo>
                <a:lnTo>
                  <a:pt x="1840" y="1405"/>
                </a:lnTo>
                <a:lnTo>
                  <a:pt x="1819" y="1351"/>
                </a:lnTo>
                <a:lnTo>
                  <a:pt x="1805" y="1294"/>
                </a:lnTo>
                <a:lnTo>
                  <a:pt x="1799" y="1248"/>
                </a:lnTo>
                <a:lnTo>
                  <a:pt x="1796" y="1201"/>
                </a:lnTo>
                <a:lnTo>
                  <a:pt x="1799" y="1148"/>
                </a:lnTo>
                <a:lnTo>
                  <a:pt x="1809" y="1094"/>
                </a:lnTo>
                <a:lnTo>
                  <a:pt x="1822" y="1043"/>
                </a:lnTo>
                <a:lnTo>
                  <a:pt x="1842" y="993"/>
                </a:lnTo>
                <a:lnTo>
                  <a:pt x="1866" y="946"/>
                </a:lnTo>
                <a:lnTo>
                  <a:pt x="1897" y="900"/>
                </a:lnTo>
                <a:lnTo>
                  <a:pt x="1930" y="856"/>
                </a:lnTo>
                <a:lnTo>
                  <a:pt x="1968" y="815"/>
                </a:lnTo>
                <a:lnTo>
                  <a:pt x="2009" y="777"/>
                </a:lnTo>
                <a:lnTo>
                  <a:pt x="2054" y="741"/>
                </a:lnTo>
                <a:lnTo>
                  <a:pt x="2103" y="708"/>
                </a:lnTo>
                <a:lnTo>
                  <a:pt x="2155" y="679"/>
                </a:lnTo>
                <a:lnTo>
                  <a:pt x="2172" y="669"/>
                </a:lnTo>
                <a:lnTo>
                  <a:pt x="2229" y="643"/>
                </a:lnTo>
                <a:lnTo>
                  <a:pt x="2254" y="602"/>
                </a:lnTo>
                <a:lnTo>
                  <a:pt x="2275" y="559"/>
                </a:lnTo>
                <a:lnTo>
                  <a:pt x="2290" y="513"/>
                </a:lnTo>
                <a:lnTo>
                  <a:pt x="2303" y="466"/>
                </a:lnTo>
                <a:lnTo>
                  <a:pt x="2310" y="417"/>
                </a:lnTo>
                <a:lnTo>
                  <a:pt x="2312" y="367"/>
                </a:lnTo>
                <a:lnTo>
                  <a:pt x="2536" y="367"/>
                </a:lnTo>
                <a:lnTo>
                  <a:pt x="2536" y="350"/>
                </a:lnTo>
                <a:lnTo>
                  <a:pt x="2535" y="350"/>
                </a:lnTo>
                <a:lnTo>
                  <a:pt x="2309" y="310"/>
                </a:lnTo>
                <a:lnTo>
                  <a:pt x="1971" y="251"/>
                </a:lnTo>
                <a:lnTo>
                  <a:pt x="1860" y="345"/>
                </a:lnTo>
                <a:lnTo>
                  <a:pt x="1643" y="530"/>
                </a:lnTo>
                <a:lnTo>
                  <a:pt x="1652" y="550"/>
                </a:lnTo>
                <a:lnTo>
                  <a:pt x="1655" y="570"/>
                </a:lnTo>
                <a:lnTo>
                  <a:pt x="1654" y="590"/>
                </a:lnTo>
                <a:lnTo>
                  <a:pt x="1647" y="610"/>
                </a:lnTo>
                <a:lnTo>
                  <a:pt x="1636" y="631"/>
                </a:lnTo>
                <a:lnTo>
                  <a:pt x="1619" y="648"/>
                </a:lnTo>
                <a:lnTo>
                  <a:pt x="1597" y="664"/>
                </a:lnTo>
                <a:lnTo>
                  <a:pt x="1571" y="676"/>
                </a:lnTo>
                <a:lnTo>
                  <a:pt x="1541" y="683"/>
                </a:lnTo>
                <a:lnTo>
                  <a:pt x="1413" y="706"/>
                </a:lnTo>
                <a:lnTo>
                  <a:pt x="1143" y="753"/>
                </a:lnTo>
                <a:lnTo>
                  <a:pt x="940" y="789"/>
                </a:lnTo>
                <a:lnTo>
                  <a:pt x="915" y="792"/>
                </a:lnTo>
                <a:lnTo>
                  <a:pt x="915" y="810"/>
                </a:lnTo>
                <a:lnTo>
                  <a:pt x="1139" y="810"/>
                </a:lnTo>
                <a:lnTo>
                  <a:pt x="1143" y="860"/>
                </a:lnTo>
                <a:lnTo>
                  <a:pt x="1150" y="909"/>
                </a:lnTo>
                <a:lnTo>
                  <a:pt x="1161" y="956"/>
                </a:lnTo>
                <a:lnTo>
                  <a:pt x="1178" y="1002"/>
                </a:lnTo>
                <a:lnTo>
                  <a:pt x="1199" y="1045"/>
                </a:lnTo>
                <a:lnTo>
                  <a:pt x="1224" y="1086"/>
                </a:lnTo>
                <a:lnTo>
                  <a:pt x="1280" y="1112"/>
                </a:lnTo>
                <a:lnTo>
                  <a:pt x="1336" y="1142"/>
                </a:lnTo>
                <a:lnTo>
                  <a:pt x="1389" y="1177"/>
                </a:lnTo>
                <a:lnTo>
                  <a:pt x="1438" y="1215"/>
                </a:lnTo>
                <a:lnTo>
                  <a:pt x="1482" y="1254"/>
                </a:lnTo>
                <a:lnTo>
                  <a:pt x="1523" y="1298"/>
                </a:lnTo>
                <a:lnTo>
                  <a:pt x="1556" y="1342"/>
                </a:lnTo>
                <a:lnTo>
                  <a:pt x="1586" y="1387"/>
                </a:lnTo>
                <a:lnTo>
                  <a:pt x="1611" y="1435"/>
                </a:lnTo>
                <a:lnTo>
                  <a:pt x="1630" y="1486"/>
                </a:lnTo>
                <a:lnTo>
                  <a:pt x="1644" y="1537"/>
                </a:lnTo>
                <a:lnTo>
                  <a:pt x="1653" y="1589"/>
                </a:lnTo>
                <a:lnTo>
                  <a:pt x="1656" y="1644"/>
                </a:lnTo>
                <a:lnTo>
                  <a:pt x="1653" y="1701"/>
                </a:lnTo>
                <a:lnTo>
                  <a:pt x="1642" y="1758"/>
                </a:lnTo>
                <a:lnTo>
                  <a:pt x="1626" y="1812"/>
                </a:lnTo>
                <a:lnTo>
                  <a:pt x="1604" y="1866"/>
                </a:lnTo>
                <a:lnTo>
                  <a:pt x="1576" y="1916"/>
                </a:lnTo>
                <a:lnTo>
                  <a:pt x="1543" y="1964"/>
                </a:lnTo>
                <a:lnTo>
                  <a:pt x="1505" y="2010"/>
                </a:lnTo>
                <a:lnTo>
                  <a:pt x="1461" y="2053"/>
                </a:lnTo>
                <a:lnTo>
                  <a:pt x="1414" y="2093"/>
                </a:lnTo>
                <a:lnTo>
                  <a:pt x="1361" y="2129"/>
                </a:lnTo>
                <a:lnTo>
                  <a:pt x="1306" y="2163"/>
                </a:lnTo>
                <a:lnTo>
                  <a:pt x="1246" y="2192"/>
                </a:lnTo>
                <a:lnTo>
                  <a:pt x="1183" y="2217"/>
                </a:lnTo>
                <a:lnTo>
                  <a:pt x="1116" y="2239"/>
                </a:lnTo>
                <a:lnTo>
                  <a:pt x="1048" y="2256"/>
                </a:lnTo>
                <a:lnTo>
                  <a:pt x="977" y="2269"/>
                </a:lnTo>
                <a:lnTo>
                  <a:pt x="904" y="2276"/>
                </a:lnTo>
                <a:lnTo>
                  <a:pt x="828" y="2279"/>
                </a:lnTo>
                <a:lnTo>
                  <a:pt x="799" y="2278"/>
                </a:lnTo>
                <a:lnTo>
                  <a:pt x="738" y="2275"/>
                </a:lnTo>
                <a:lnTo>
                  <a:pt x="680" y="2269"/>
                </a:lnTo>
                <a:lnTo>
                  <a:pt x="692" y="2249"/>
                </a:lnTo>
                <a:lnTo>
                  <a:pt x="702" y="2228"/>
                </a:lnTo>
                <a:lnTo>
                  <a:pt x="708" y="2205"/>
                </a:lnTo>
                <a:lnTo>
                  <a:pt x="710" y="2180"/>
                </a:lnTo>
                <a:lnTo>
                  <a:pt x="707" y="2152"/>
                </a:lnTo>
                <a:lnTo>
                  <a:pt x="700" y="2126"/>
                </a:lnTo>
                <a:lnTo>
                  <a:pt x="687" y="2102"/>
                </a:lnTo>
                <a:lnTo>
                  <a:pt x="748" y="2111"/>
                </a:lnTo>
                <a:lnTo>
                  <a:pt x="749" y="2111"/>
                </a:lnTo>
                <a:lnTo>
                  <a:pt x="778" y="2113"/>
                </a:lnTo>
                <a:lnTo>
                  <a:pt x="780" y="2113"/>
                </a:lnTo>
                <a:lnTo>
                  <a:pt x="808" y="2114"/>
                </a:lnTo>
                <a:lnTo>
                  <a:pt x="812" y="2114"/>
                </a:lnTo>
                <a:lnTo>
                  <a:pt x="828" y="2114"/>
                </a:lnTo>
                <a:lnTo>
                  <a:pt x="892" y="2112"/>
                </a:lnTo>
                <a:lnTo>
                  <a:pt x="954" y="2104"/>
                </a:lnTo>
                <a:lnTo>
                  <a:pt x="1014" y="2093"/>
                </a:lnTo>
                <a:lnTo>
                  <a:pt x="1071" y="2077"/>
                </a:lnTo>
                <a:lnTo>
                  <a:pt x="1126" y="2057"/>
                </a:lnTo>
                <a:lnTo>
                  <a:pt x="1177" y="2034"/>
                </a:lnTo>
                <a:lnTo>
                  <a:pt x="1225" y="2007"/>
                </a:lnTo>
                <a:lnTo>
                  <a:pt x="1269" y="1977"/>
                </a:lnTo>
                <a:lnTo>
                  <a:pt x="1309" y="1943"/>
                </a:lnTo>
                <a:lnTo>
                  <a:pt x="1346" y="1906"/>
                </a:lnTo>
                <a:lnTo>
                  <a:pt x="1376" y="1868"/>
                </a:lnTo>
                <a:lnTo>
                  <a:pt x="1403" y="1827"/>
                </a:lnTo>
                <a:lnTo>
                  <a:pt x="1424" y="1784"/>
                </a:lnTo>
                <a:lnTo>
                  <a:pt x="1439" y="1739"/>
                </a:lnTo>
                <a:lnTo>
                  <a:pt x="1448" y="1692"/>
                </a:lnTo>
                <a:lnTo>
                  <a:pt x="1452" y="1644"/>
                </a:lnTo>
                <a:lnTo>
                  <a:pt x="1450" y="1608"/>
                </a:lnTo>
                <a:lnTo>
                  <a:pt x="1445" y="1573"/>
                </a:lnTo>
                <a:lnTo>
                  <a:pt x="1438" y="1545"/>
                </a:lnTo>
                <a:lnTo>
                  <a:pt x="1430" y="1519"/>
                </a:lnTo>
                <a:lnTo>
                  <a:pt x="1411" y="1474"/>
                </a:lnTo>
                <a:lnTo>
                  <a:pt x="1384" y="1431"/>
                </a:lnTo>
                <a:lnTo>
                  <a:pt x="1354" y="1390"/>
                </a:lnTo>
                <a:lnTo>
                  <a:pt x="1319" y="1353"/>
                </a:lnTo>
                <a:lnTo>
                  <a:pt x="1278" y="1317"/>
                </a:lnTo>
                <a:lnTo>
                  <a:pt x="1233" y="1286"/>
                </a:lnTo>
                <a:lnTo>
                  <a:pt x="1183" y="1258"/>
                </a:lnTo>
                <a:lnTo>
                  <a:pt x="1131" y="1232"/>
                </a:lnTo>
                <a:lnTo>
                  <a:pt x="1075" y="1211"/>
                </a:lnTo>
                <a:lnTo>
                  <a:pt x="1016" y="1195"/>
                </a:lnTo>
                <a:lnTo>
                  <a:pt x="954" y="1183"/>
                </a:lnTo>
                <a:lnTo>
                  <a:pt x="908" y="1177"/>
                </a:lnTo>
                <a:lnTo>
                  <a:pt x="868" y="1175"/>
                </a:lnTo>
                <a:lnTo>
                  <a:pt x="828" y="1174"/>
                </a:lnTo>
                <a:lnTo>
                  <a:pt x="768" y="1176"/>
                </a:lnTo>
                <a:lnTo>
                  <a:pt x="710" y="1182"/>
                </a:lnTo>
                <a:lnTo>
                  <a:pt x="653" y="1193"/>
                </a:lnTo>
                <a:lnTo>
                  <a:pt x="599" y="1206"/>
                </a:lnTo>
                <a:lnTo>
                  <a:pt x="571" y="1215"/>
                </a:lnTo>
                <a:lnTo>
                  <a:pt x="516" y="1237"/>
                </a:lnTo>
                <a:lnTo>
                  <a:pt x="465" y="1261"/>
                </a:lnTo>
                <a:lnTo>
                  <a:pt x="417" y="1290"/>
                </a:lnTo>
                <a:lnTo>
                  <a:pt x="373" y="1321"/>
                </a:lnTo>
                <a:lnTo>
                  <a:pt x="333" y="1357"/>
                </a:lnTo>
                <a:lnTo>
                  <a:pt x="298" y="1395"/>
                </a:lnTo>
                <a:lnTo>
                  <a:pt x="269" y="1435"/>
                </a:lnTo>
                <a:lnTo>
                  <a:pt x="257" y="1455"/>
                </a:lnTo>
                <a:lnTo>
                  <a:pt x="242" y="1483"/>
                </a:lnTo>
                <a:lnTo>
                  <a:pt x="230" y="1509"/>
                </a:lnTo>
                <a:lnTo>
                  <a:pt x="219" y="1540"/>
                </a:lnTo>
                <a:lnTo>
                  <a:pt x="212" y="1573"/>
                </a:lnTo>
                <a:lnTo>
                  <a:pt x="206" y="1608"/>
                </a:lnTo>
                <a:lnTo>
                  <a:pt x="204" y="1644"/>
                </a:lnTo>
                <a:lnTo>
                  <a:pt x="204" y="1658"/>
                </a:lnTo>
                <a:lnTo>
                  <a:pt x="204" y="1663"/>
                </a:lnTo>
                <a:lnTo>
                  <a:pt x="205" y="1674"/>
                </a:lnTo>
                <a:lnTo>
                  <a:pt x="205" y="1677"/>
                </a:lnTo>
                <a:lnTo>
                  <a:pt x="207" y="1692"/>
                </a:lnTo>
                <a:lnTo>
                  <a:pt x="207" y="1693"/>
                </a:lnTo>
                <a:lnTo>
                  <a:pt x="208" y="1700"/>
                </a:lnTo>
                <a:lnTo>
                  <a:pt x="209" y="1707"/>
                </a:lnTo>
                <a:lnTo>
                  <a:pt x="211" y="1711"/>
                </a:lnTo>
                <a:lnTo>
                  <a:pt x="213" y="1721"/>
                </a:lnTo>
                <a:lnTo>
                  <a:pt x="214" y="1725"/>
                </a:lnTo>
                <a:lnTo>
                  <a:pt x="217" y="1739"/>
                </a:lnTo>
                <a:lnTo>
                  <a:pt x="217" y="1740"/>
                </a:lnTo>
                <a:lnTo>
                  <a:pt x="221" y="1754"/>
                </a:lnTo>
                <a:lnTo>
                  <a:pt x="222" y="1757"/>
                </a:lnTo>
                <a:lnTo>
                  <a:pt x="226" y="1768"/>
                </a:lnTo>
                <a:lnTo>
                  <a:pt x="227" y="1770"/>
                </a:lnTo>
                <a:lnTo>
                  <a:pt x="232" y="1785"/>
                </a:lnTo>
                <a:lnTo>
                  <a:pt x="234" y="1786"/>
                </a:lnTo>
                <a:lnTo>
                  <a:pt x="239" y="1799"/>
                </a:lnTo>
                <a:lnTo>
                  <a:pt x="240" y="1801"/>
                </a:lnTo>
                <a:lnTo>
                  <a:pt x="246" y="1813"/>
                </a:lnTo>
                <a:lnTo>
                  <a:pt x="246" y="1814"/>
                </a:lnTo>
                <a:lnTo>
                  <a:pt x="250" y="1822"/>
                </a:lnTo>
                <a:lnTo>
                  <a:pt x="254" y="1828"/>
                </a:lnTo>
                <a:lnTo>
                  <a:pt x="254" y="1829"/>
                </a:lnTo>
                <a:lnTo>
                  <a:pt x="262" y="1842"/>
                </a:lnTo>
                <a:lnTo>
                  <a:pt x="263" y="1844"/>
                </a:lnTo>
                <a:lnTo>
                  <a:pt x="281" y="1870"/>
                </a:lnTo>
                <a:lnTo>
                  <a:pt x="290" y="1882"/>
                </a:lnTo>
                <a:lnTo>
                  <a:pt x="291" y="1883"/>
                </a:lnTo>
                <a:lnTo>
                  <a:pt x="325" y="1921"/>
                </a:lnTo>
                <a:lnTo>
                  <a:pt x="344" y="1940"/>
                </a:lnTo>
                <a:lnTo>
                  <a:pt x="346" y="1942"/>
                </a:lnTo>
                <a:lnTo>
                  <a:pt x="364" y="1959"/>
                </a:lnTo>
                <a:lnTo>
                  <a:pt x="368" y="1961"/>
                </a:lnTo>
                <a:lnTo>
                  <a:pt x="387" y="1977"/>
                </a:lnTo>
                <a:lnTo>
                  <a:pt x="390" y="1979"/>
                </a:lnTo>
                <a:lnTo>
                  <a:pt x="413" y="1994"/>
                </a:lnTo>
                <a:lnTo>
                  <a:pt x="462" y="2025"/>
                </a:lnTo>
                <a:lnTo>
                  <a:pt x="463" y="2026"/>
                </a:lnTo>
                <a:lnTo>
                  <a:pt x="464" y="2026"/>
                </a:lnTo>
                <a:lnTo>
                  <a:pt x="490" y="2039"/>
                </a:lnTo>
                <a:lnTo>
                  <a:pt x="492" y="2040"/>
                </a:lnTo>
                <a:lnTo>
                  <a:pt x="518" y="2052"/>
                </a:lnTo>
                <a:lnTo>
                  <a:pt x="519" y="2052"/>
                </a:lnTo>
                <a:lnTo>
                  <a:pt x="548" y="2063"/>
                </a:lnTo>
                <a:lnTo>
                  <a:pt x="566" y="2070"/>
                </a:lnTo>
                <a:lnTo>
                  <a:pt x="580" y="2075"/>
                </a:lnTo>
                <a:lnTo>
                  <a:pt x="593" y="2079"/>
                </a:lnTo>
                <a:lnTo>
                  <a:pt x="606" y="2082"/>
                </a:lnTo>
                <a:lnTo>
                  <a:pt x="620" y="2086"/>
                </a:lnTo>
                <a:lnTo>
                  <a:pt x="638" y="2092"/>
                </a:lnTo>
                <a:lnTo>
                  <a:pt x="650" y="2112"/>
                </a:lnTo>
                <a:lnTo>
                  <a:pt x="661" y="2132"/>
                </a:lnTo>
                <a:lnTo>
                  <a:pt x="668" y="2152"/>
                </a:lnTo>
                <a:lnTo>
                  <a:pt x="670" y="2175"/>
                </a:lnTo>
                <a:lnTo>
                  <a:pt x="669" y="2201"/>
                </a:lnTo>
                <a:lnTo>
                  <a:pt x="664" y="2224"/>
                </a:lnTo>
                <a:lnTo>
                  <a:pt x="655" y="2245"/>
                </a:lnTo>
                <a:lnTo>
                  <a:pt x="641" y="2262"/>
                </a:lnTo>
                <a:lnTo>
                  <a:pt x="630" y="2261"/>
                </a:lnTo>
                <a:lnTo>
                  <a:pt x="620" y="2259"/>
                </a:lnTo>
                <a:lnTo>
                  <a:pt x="606" y="2256"/>
                </a:lnTo>
                <a:lnTo>
                  <a:pt x="592" y="2253"/>
                </a:lnTo>
                <a:lnTo>
                  <a:pt x="572" y="2248"/>
                </a:lnTo>
                <a:lnTo>
                  <a:pt x="548" y="2241"/>
                </a:lnTo>
                <a:lnTo>
                  <a:pt x="506" y="2229"/>
                </a:lnTo>
                <a:lnTo>
                  <a:pt x="464" y="2214"/>
                </a:lnTo>
                <a:lnTo>
                  <a:pt x="441" y="2205"/>
                </a:lnTo>
                <a:lnTo>
                  <a:pt x="382" y="2179"/>
                </a:lnTo>
                <a:lnTo>
                  <a:pt x="326" y="2148"/>
                </a:lnTo>
                <a:lnTo>
                  <a:pt x="274" y="2116"/>
                </a:lnTo>
                <a:lnTo>
                  <a:pt x="225" y="2079"/>
                </a:lnTo>
                <a:lnTo>
                  <a:pt x="181" y="2039"/>
                </a:lnTo>
                <a:lnTo>
                  <a:pt x="140" y="1998"/>
                </a:lnTo>
                <a:lnTo>
                  <a:pt x="105" y="1954"/>
                </a:lnTo>
                <a:lnTo>
                  <a:pt x="74" y="1906"/>
                </a:lnTo>
                <a:lnTo>
                  <a:pt x="48" y="1857"/>
                </a:lnTo>
                <a:lnTo>
                  <a:pt x="27" y="1806"/>
                </a:lnTo>
                <a:lnTo>
                  <a:pt x="13" y="1754"/>
                </a:lnTo>
                <a:lnTo>
                  <a:pt x="3" y="1699"/>
                </a:lnTo>
                <a:lnTo>
                  <a:pt x="0" y="1644"/>
                </a:lnTo>
                <a:lnTo>
                  <a:pt x="3" y="1586"/>
                </a:lnTo>
                <a:lnTo>
                  <a:pt x="14" y="1531"/>
                </a:lnTo>
                <a:lnTo>
                  <a:pt x="29" y="1476"/>
                </a:lnTo>
                <a:lnTo>
                  <a:pt x="51" y="1424"/>
                </a:lnTo>
                <a:lnTo>
                  <a:pt x="79" y="1374"/>
                </a:lnTo>
                <a:lnTo>
                  <a:pt x="112" y="1326"/>
                </a:lnTo>
                <a:lnTo>
                  <a:pt x="150" y="1279"/>
                </a:lnTo>
                <a:lnTo>
                  <a:pt x="187" y="1241"/>
                </a:lnTo>
                <a:lnTo>
                  <a:pt x="229" y="1205"/>
                </a:lnTo>
                <a:lnTo>
                  <a:pt x="275" y="1171"/>
                </a:lnTo>
                <a:lnTo>
                  <a:pt x="324" y="1140"/>
                </a:lnTo>
                <a:lnTo>
                  <a:pt x="376" y="1112"/>
                </a:lnTo>
                <a:lnTo>
                  <a:pt x="418" y="1092"/>
                </a:lnTo>
                <a:lnTo>
                  <a:pt x="446" y="1050"/>
                </a:lnTo>
                <a:lnTo>
                  <a:pt x="469" y="1006"/>
                </a:lnTo>
                <a:lnTo>
                  <a:pt x="488" y="960"/>
                </a:lnTo>
                <a:lnTo>
                  <a:pt x="503" y="912"/>
                </a:lnTo>
                <a:lnTo>
                  <a:pt x="512" y="861"/>
                </a:lnTo>
                <a:lnTo>
                  <a:pt x="516" y="810"/>
                </a:lnTo>
                <a:lnTo>
                  <a:pt x="740" y="810"/>
                </a:lnTo>
                <a:lnTo>
                  <a:pt x="740" y="728"/>
                </a:lnTo>
                <a:lnTo>
                  <a:pt x="740" y="724"/>
                </a:lnTo>
                <a:lnTo>
                  <a:pt x="724" y="700"/>
                </a:lnTo>
                <a:lnTo>
                  <a:pt x="712" y="678"/>
                </a:lnTo>
                <a:lnTo>
                  <a:pt x="706" y="655"/>
                </a:lnTo>
                <a:lnTo>
                  <a:pt x="706" y="632"/>
                </a:lnTo>
                <a:lnTo>
                  <a:pt x="712" y="609"/>
                </a:lnTo>
                <a:lnTo>
                  <a:pt x="724" y="588"/>
                </a:lnTo>
                <a:lnTo>
                  <a:pt x="741" y="570"/>
                </a:lnTo>
                <a:lnTo>
                  <a:pt x="763" y="555"/>
                </a:lnTo>
                <a:lnTo>
                  <a:pt x="790" y="544"/>
                </a:lnTo>
                <a:lnTo>
                  <a:pt x="819" y="535"/>
                </a:lnTo>
                <a:lnTo>
                  <a:pt x="1288" y="453"/>
                </a:lnTo>
                <a:lnTo>
                  <a:pt x="1290" y="453"/>
                </a:lnTo>
                <a:lnTo>
                  <a:pt x="1420" y="430"/>
                </a:lnTo>
                <a:lnTo>
                  <a:pt x="1440" y="426"/>
                </a:lnTo>
                <a:lnTo>
                  <a:pt x="1461" y="426"/>
                </a:lnTo>
                <a:lnTo>
                  <a:pt x="1462" y="426"/>
                </a:lnTo>
                <a:lnTo>
                  <a:pt x="1475" y="412"/>
                </a:lnTo>
                <a:lnTo>
                  <a:pt x="1488" y="399"/>
                </a:lnTo>
                <a:lnTo>
                  <a:pt x="1596" y="307"/>
                </a:lnTo>
                <a:lnTo>
                  <a:pt x="1895" y="53"/>
                </a:lnTo>
                <a:lnTo>
                  <a:pt x="1919" y="35"/>
                </a:lnTo>
                <a:lnTo>
                  <a:pt x="1943" y="22"/>
                </a:lnTo>
                <a:lnTo>
                  <a:pt x="1974" y="11"/>
                </a:lnTo>
                <a:lnTo>
                  <a:pt x="2008" y="3"/>
                </a:lnTo>
                <a:lnTo>
                  <a:pt x="2043" y="0"/>
                </a:lnTo>
                <a:close/>
              </a:path>
            </a:pathLst>
          </a:custGeom>
          <a:solidFill>
            <a:srgbClr val="C00069"/>
          </a:solidFill>
          <a:ln>
            <a:noFill/>
          </a:ln>
        </p:spPr>
        <p:txBody>
          <a:bodyPr/>
          <a:lstStyle/>
          <a:p>
            <a:endParaRPr lang="en-ZA" sz="1350" dirty="0">
              <a:solidFill>
                <a:srgbClr val="717171"/>
              </a:solidFill>
            </a:endParaRPr>
          </a:p>
        </p:txBody>
      </p:sp>
      <p:sp>
        <p:nvSpPr>
          <p:cNvPr id="34" name="Text Placeholder 1"/>
          <p:cNvSpPr txBox="1">
            <a:spLocks/>
          </p:cNvSpPr>
          <p:nvPr/>
        </p:nvSpPr>
        <p:spPr>
          <a:xfrm>
            <a:off x="783773" y="587885"/>
            <a:ext cx="2441228" cy="3627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rgbClr val="717171"/>
                </a:solidFill>
              </a:rPr>
              <a:t>Gender Prisoner</a:t>
            </a:r>
          </a:p>
        </p:txBody>
      </p:sp>
      <p:pic>
        <p:nvPicPr>
          <p:cNvPr id="4098"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01785" y="4169723"/>
            <a:ext cx="821312" cy="597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167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325" y="1118937"/>
            <a:ext cx="6381750" cy="617629"/>
          </a:xfrm>
        </p:spPr>
        <p:txBody>
          <a:bodyPr>
            <a:normAutofit fontScale="90000"/>
          </a:bodyPr>
          <a:lstStyle/>
          <a:p>
            <a:r>
              <a:rPr lang="en-US" dirty="0" smtClean="0"/>
              <a:t>Conclusions</a:t>
            </a:r>
            <a:endParaRPr lang="en-US" dirty="0"/>
          </a:p>
        </p:txBody>
      </p:sp>
      <p:sp>
        <p:nvSpPr>
          <p:cNvPr id="3" name="Content Placeholder 2"/>
          <p:cNvSpPr>
            <a:spLocks noGrp="1"/>
          </p:cNvSpPr>
          <p:nvPr>
            <p:ph idx="1"/>
          </p:nvPr>
        </p:nvSpPr>
        <p:spPr>
          <a:xfrm>
            <a:off x="628650" y="1736566"/>
            <a:ext cx="8080222" cy="4729163"/>
          </a:xfrm>
        </p:spPr>
        <p:txBody>
          <a:bodyPr/>
          <a:lstStyle/>
          <a:p>
            <a:pPr>
              <a:buFont typeface="Wingdings" charset="2"/>
              <a:buChar char="§"/>
            </a:pPr>
            <a:r>
              <a:rPr lang="en-US" dirty="0" smtClean="0"/>
              <a:t> The limitations of a “one-size fits all” approach</a:t>
            </a:r>
          </a:p>
          <a:p>
            <a:pPr lvl="1">
              <a:buFont typeface="Wingdings" charset="2"/>
              <a:buChar char="§"/>
            </a:pPr>
            <a:r>
              <a:rPr lang="en-US" dirty="0" smtClean="0"/>
              <a:t> Differing motivations, beliefs, and socio-economic conditions</a:t>
            </a:r>
          </a:p>
          <a:p>
            <a:pPr>
              <a:buFont typeface="Wingdings" charset="2"/>
              <a:buChar char="§"/>
            </a:pPr>
            <a:r>
              <a:rPr lang="en-US" dirty="0" smtClean="0"/>
              <a:t> The central importance of the “socio-cultural” context</a:t>
            </a:r>
          </a:p>
          <a:p>
            <a:pPr lvl="1">
              <a:buFont typeface="Wingdings" charset="2"/>
              <a:buChar char="§"/>
            </a:pPr>
            <a:r>
              <a:rPr lang="en-US" dirty="0" smtClean="0"/>
              <a:t> Product conceptualization and design</a:t>
            </a:r>
          </a:p>
          <a:p>
            <a:pPr lvl="1">
              <a:buFont typeface="Wingdings" charset="2"/>
              <a:buChar char="§"/>
            </a:pPr>
            <a:r>
              <a:rPr lang="en-US" dirty="0" smtClean="0"/>
              <a:t> Promotion and marketing strategies</a:t>
            </a:r>
          </a:p>
        </p:txBody>
      </p:sp>
      <p:sp>
        <p:nvSpPr>
          <p:cNvPr id="4" name="Footer Placeholder 3"/>
          <p:cNvSpPr>
            <a:spLocks noGrp="1"/>
          </p:cNvSpPr>
          <p:nvPr>
            <p:ph type="ftr" sz="quarter" idx="11"/>
          </p:nvPr>
        </p:nvSpPr>
        <p:spPr/>
        <p:txBody>
          <a:bodyPr/>
          <a:lstStyle/>
          <a:p>
            <a:r>
              <a:rPr lang="en-US" smtClean="0"/>
              <a:t>AIDS 2018</a:t>
            </a:r>
            <a:endParaRPr lang="en-US"/>
          </a:p>
        </p:txBody>
      </p:sp>
      <p:sp>
        <p:nvSpPr>
          <p:cNvPr id="5" name="Slide Number Placeholder 4"/>
          <p:cNvSpPr>
            <a:spLocks noGrp="1"/>
          </p:cNvSpPr>
          <p:nvPr>
            <p:ph type="sldNum" sz="quarter" idx="12"/>
          </p:nvPr>
        </p:nvSpPr>
        <p:spPr/>
        <p:txBody>
          <a:bodyPr/>
          <a:lstStyle/>
          <a:p>
            <a:fld id="{7B2863BB-91EB-4DA4-902F-B86539811037}" type="slidenum">
              <a:rPr lang="en-US" smtClean="0"/>
              <a:t>15</a:t>
            </a:fld>
            <a:endParaRPr lang="en-US"/>
          </a:p>
        </p:txBody>
      </p:sp>
    </p:spTree>
    <p:extLst>
      <p:ext uri="{BB962C8B-B14F-4D97-AF65-F5344CB8AC3E}">
        <p14:creationId xmlns:p14="http://schemas.microsoft.com/office/powerpoint/2010/main" val="1829899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Contact: </a:t>
            </a:r>
            <a:r>
              <a:rPr lang="en-US" dirty="0" err="1" smtClean="0"/>
              <a:t>chids@rhsmith.umd.edu</a:t>
            </a:r>
            <a:endParaRPr lang="en-US" dirty="0"/>
          </a:p>
        </p:txBody>
      </p:sp>
      <p:sp>
        <p:nvSpPr>
          <p:cNvPr id="4" name="Footer Placeholder 3"/>
          <p:cNvSpPr>
            <a:spLocks noGrp="1"/>
          </p:cNvSpPr>
          <p:nvPr>
            <p:ph type="ftr" sz="quarter" idx="11"/>
          </p:nvPr>
        </p:nvSpPr>
        <p:spPr/>
        <p:txBody>
          <a:bodyPr/>
          <a:lstStyle/>
          <a:p>
            <a:r>
              <a:rPr lang="en-US" smtClean="0"/>
              <a:t>AIDS 2018</a:t>
            </a:r>
            <a:endParaRPr lang="en-US"/>
          </a:p>
        </p:txBody>
      </p:sp>
      <p:sp>
        <p:nvSpPr>
          <p:cNvPr id="5" name="Slide Number Placeholder 4"/>
          <p:cNvSpPr>
            <a:spLocks noGrp="1"/>
          </p:cNvSpPr>
          <p:nvPr>
            <p:ph type="sldNum" sz="quarter" idx="12"/>
          </p:nvPr>
        </p:nvSpPr>
        <p:spPr/>
        <p:txBody>
          <a:bodyPr/>
          <a:lstStyle/>
          <a:p>
            <a:fld id="{7B2863BB-91EB-4DA4-902F-B86539811037}" type="slidenum">
              <a:rPr lang="en-US" smtClean="0"/>
              <a:t>16</a:t>
            </a:fld>
            <a:endParaRPr lang="en-US"/>
          </a:p>
        </p:txBody>
      </p:sp>
    </p:spTree>
    <p:extLst>
      <p:ext uri="{BB962C8B-B14F-4D97-AF65-F5344CB8AC3E}">
        <p14:creationId xmlns:p14="http://schemas.microsoft.com/office/powerpoint/2010/main" val="3769040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AIDS 2018</a:t>
            </a:r>
            <a:endParaRPr lang="en-US"/>
          </a:p>
        </p:txBody>
      </p:sp>
      <p:sp>
        <p:nvSpPr>
          <p:cNvPr id="5" name="Slide Number Placeholder 4"/>
          <p:cNvSpPr>
            <a:spLocks noGrp="1"/>
          </p:cNvSpPr>
          <p:nvPr>
            <p:ph type="sldNum" sz="quarter" idx="12"/>
          </p:nvPr>
        </p:nvSpPr>
        <p:spPr/>
        <p:txBody>
          <a:bodyPr/>
          <a:lstStyle/>
          <a:p>
            <a:fld id="{7B2863BB-91EB-4DA4-902F-B86539811037}" type="slidenum">
              <a:rPr lang="en-US" smtClean="0"/>
              <a:t>2</a:t>
            </a:fld>
            <a:endParaRPr lang="en-US"/>
          </a:p>
        </p:txBody>
      </p:sp>
      <p:sp>
        <p:nvSpPr>
          <p:cNvPr id="6" name="Rectangle 5"/>
          <p:cNvSpPr/>
          <p:nvPr/>
        </p:nvSpPr>
        <p:spPr>
          <a:xfrm>
            <a:off x="2047953" y="1816015"/>
            <a:ext cx="5394310" cy="707886"/>
          </a:xfrm>
          <a:prstGeom prst="rect">
            <a:avLst/>
          </a:prstGeom>
        </p:spPr>
        <p:txBody>
          <a:bodyPr wrap="square">
            <a:spAutoFit/>
          </a:bodyPr>
          <a:lstStyle/>
          <a:p>
            <a:pPr algn="ctr"/>
            <a:r>
              <a:rPr lang="en-US" sz="2000" dirty="0">
                <a:solidFill>
                  <a:srgbClr val="222222"/>
                </a:solidFill>
                <a:latin typeface="arial" panose="020B0604020202020204" pitchFamily="34" charset="0"/>
              </a:rPr>
              <a:t> ABL Contract # (HHSN272201600008I) </a:t>
            </a:r>
            <a:r>
              <a:rPr lang="en-US" sz="2000" dirty="0" smtClean="0">
                <a:solidFill>
                  <a:srgbClr val="222222"/>
                </a:solidFill>
                <a:latin typeface="arial" panose="020B0604020202020204" pitchFamily="34" charset="0"/>
              </a:rPr>
              <a:t>with NIAID/NIH </a:t>
            </a:r>
            <a:r>
              <a:rPr lang="en-US" sz="2000" dirty="0">
                <a:solidFill>
                  <a:srgbClr val="222222"/>
                </a:solidFill>
                <a:latin typeface="arial" panose="020B0604020202020204" pitchFamily="34" charset="0"/>
              </a:rPr>
              <a:t>support</a:t>
            </a:r>
            <a:r>
              <a:rPr lang="en-US" sz="2000" dirty="0" smtClean="0">
                <a:solidFill>
                  <a:srgbClr val="222222"/>
                </a:solidFill>
                <a:latin typeface="arial" panose="020B0604020202020204" pitchFamily="34" charset="0"/>
              </a:rPr>
              <a:t>. </a:t>
            </a:r>
            <a:endParaRPr lang="en-US" sz="2000" dirty="0"/>
          </a:p>
        </p:txBody>
      </p:sp>
      <p:sp>
        <p:nvSpPr>
          <p:cNvPr id="7" name="Rectangle 6"/>
          <p:cNvSpPr/>
          <p:nvPr/>
        </p:nvSpPr>
        <p:spPr>
          <a:xfrm>
            <a:off x="1589164" y="3083442"/>
            <a:ext cx="6142245" cy="1200329"/>
          </a:xfrm>
          <a:prstGeom prst="rect">
            <a:avLst/>
          </a:prstGeom>
        </p:spPr>
        <p:txBody>
          <a:bodyPr wrap="square">
            <a:spAutoFit/>
          </a:bodyPr>
          <a:lstStyle/>
          <a:p>
            <a:pPr algn="ctr"/>
            <a:r>
              <a:rPr lang="en-US" sz="3600" b="1" dirty="0">
                <a:solidFill>
                  <a:srgbClr val="222222"/>
                </a:solidFill>
                <a:latin typeface="arial" panose="020B0604020202020204" pitchFamily="34" charset="0"/>
              </a:rPr>
              <a:t> </a:t>
            </a:r>
            <a:r>
              <a:rPr lang="en-US" sz="3600" b="1" dirty="0" smtClean="0">
                <a:solidFill>
                  <a:srgbClr val="222222"/>
                </a:solidFill>
                <a:latin typeface="arial" panose="020B0604020202020204" pitchFamily="34" charset="0"/>
              </a:rPr>
              <a:t>No conflicts of interest to report.</a:t>
            </a:r>
            <a:endParaRPr lang="en-US" sz="3600" b="1" dirty="0"/>
          </a:p>
        </p:txBody>
      </p:sp>
    </p:spTree>
    <p:extLst>
      <p:ext uri="{BB962C8B-B14F-4D97-AF65-F5344CB8AC3E}">
        <p14:creationId xmlns:p14="http://schemas.microsoft.com/office/powerpoint/2010/main" val="627135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77" y="726561"/>
            <a:ext cx="6457950" cy="1325563"/>
          </a:xfrm>
        </p:spPr>
        <p:txBody>
          <a:bodyPr>
            <a:normAutofit/>
          </a:bodyPr>
          <a:lstStyle/>
          <a:p>
            <a:r>
              <a:rPr lang="en-US" dirty="0" smtClean="0"/>
              <a:t>Prevention: A Priority</a:t>
            </a:r>
            <a:endParaRPr lang="en-US" dirty="0"/>
          </a:p>
        </p:txBody>
      </p:sp>
      <p:sp>
        <p:nvSpPr>
          <p:cNvPr id="3" name="Content Placeholder 2"/>
          <p:cNvSpPr>
            <a:spLocks noGrp="1"/>
          </p:cNvSpPr>
          <p:nvPr>
            <p:ph sz="half" idx="1"/>
          </p:nvPr>
        </p:nvSpPr>
        <p:spPr>
          <a:xfrm>
            <a:off x="331395" y="2356480"/>
            <a:ext cx="3886200" cy="4351338"/>
          </a:xfrm>
        </p:spPr>
        <p:txBody>
          <a:bodyPr>
            <a:noAutofit/>
          </a:bodyPr>
          <a:lstStyle/>
          <a:p>
            <a:r>
              <a:rPr lang="en-US" sz="2400" dirty="0"/>
              <a:t>1.2 million people aged 10-19 years</a:t>
            </a:r>
          </a:p>
          <a:p>
            <a:pPr lvl="1"/>
            <a:r>
              <a:rPr lang="en-US" sz="2400" dirty="0" smtClean="0"/>
              <a:t>1/5</a:t>
            </a:r>
            <a:r>
              <a:rPr lang="en-US" sz="2400" baseline="30000" dirty="0" smtClean="0"/>
              <a:t>th</a:t>
            </a:r>
            <a:r>
              <a:rPr lang="en-US" sz="2400" dirty="0" smtClean="0"/>
              <a:t> of </a:t>
            </a:r>
            <a:r>
              <a:rPr lang="en-US" sz="2400" dirty="0"/>
              <a:t>global population</a:t>
            </a:r>
          </a:p>
          <a:p>
            <a:r>
              <a:rPr lang="en-US" sz="2400" dirty="0" smtClean="0"/>
              <a:t>By </a:t>
            </a:r>
            <a:r>
              <a:rPr lang="en-US" sz="2400" dirty="0"/>
              <a:t>2050, Sub-Saharan Africa (SSA</a:t>
            </a:r>
            <a:r>
              <a:rPr lang="en-US" sz="2400" dirty="0" smtClean="0"/>
              <a:t>): more </a:t>
            </a:r>
            <a:r>
              <a:rPr lang="en-US" sz="2400" dirty="0"/>
              <a:t>adolescents than any other region</a:t>
            </a:r>
          </a:p>
          <a:p>
            <a:pPr lvl="1"/>
            <a:r>
              <a:rPr lang="en-US" sz="2400" dirty="0"/>
              <a:t>Growing population susceptible to </a:t>
            </a:r>
            <a:r>
              <a:rPr lang="en-US" sz="2400" dirty="0" smtClean="0"/>
              <a:t>infection</a:t>
            </a:r>
            <a:endParaRPr lang="en-US" sz="2400" dirty="0"/>
          </a:p>
        </p:txBody>
      </p:sp>
      <p:sp>
        <p:nvSpPr>
          <p:cNvPr id="4" name="Content Placeholder 3"/>
          <p:cNvSpPr>
            <a:spLocks noGrp="1"/>
          </p:cNvSpPr>
          <p:nvPr>
            <p:ph sz="half" idx="2"/>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AIDS 2018</a:t>
            </a:r>
            <a:endParaRPr lang="en-US"/>
          </a:p>
        </p:txBody>
      </p:sp>
      <p:sp>
        <p:nvSpPr>
          <p:cNvPr id="6" name="Slide Number Placeholder 5"/>
          <p:cNvSpPr>
            <a:spLocks noGrp="1"/>
          </p:cNvSpPr>
          <p:nvPr>
            <p:ph type="sldNum" sz="quarter" idx="12"/>
          </p:nvPr>
        </p:nvSpPr>
        <p:spPr/>
        <p:txBody>
          <a:bodyPr/>
          <a:lstStyle/>
          <a:p>
            <a:fld id="{7B2863BB-91EB-4DA4-902F-B86539811037}" type="slidenum">
              <a:rPr lang="en-US" smtClean="0"/>
              <a:t>3</a:t>
            </a:fld>
            <a:endParaRPr lang="en-US"/>
          </a:p>
        </p:txBody>
      </p:sp>
      <p:pic>
        <p:nvPicPr>
          <p:cNvPr id="7" name="Picture 2">
            <a:extLst>
              <a:ext uri="{FF2B5EF4-FFF2-40B4-BE49-F238E27FC236}">
                <a16:creationId xmlns:a16="http://schemas.microsoft.com/office/drawing/2014/main" id="{BB3B0E5C-6E46-4E9D-9144-A8E7B3F444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81" t="30973" r="35330" b="16100"/>
          <a:stretch/>
        </p:blipFill>
        <p:spPr bwMode="auto">
          <a:xfrm>
            <a:off x="4214613" y="1891108"/>
            <a:ext cx="4840062" cy="365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03C07D6C-9E26-45A7-B9A8-1315966E319D}"/>
              </a:ext>
            </a:extLst>
          </p:cNvPr>
          <p:cNvSpPr txBox="1"/>
          <p:nvPr/>
        </p:nvSpPr>
        <p:spPr>
          <a:xfrm>
            <a:off x="4999094" y="5543271"/>
            <a:ext cx="3586467" cy="830997"/>
          </a:xfrm>
          <a:prstGeom prst="rect">
            <a:avLst/>
          </a:prstGeom>
          <a:noFill/>
        </p:spPr>
        <p:txBody>
          <a:bodyPr wrap="square" rtlCol="0">
            <a:spAutoFit/>
          </a:bodyPr>
          <a:lstStyle/>
          <a:p>
            <a:pPr algn="ctr"/>
            <a:r>
              <a:rPr lang="en-US" sz="1600" b="1" dirty="0"/>
              <a:t>Population of adolescents 10-19 years old in millions, by region, 1950-2010</a:t>
            </a:r>
          </a:p>
          <a:p>
            <a:pPr algn="ctr"/>
            <a:r>
              <a:rPr lang="en-US" sz="1600" b="1" i="1" dirty="0"/>
              <a:t>Source: UNICEF, 2012</a:t>
            </a:r>
          </a:p>
        </p:txBody>
      </p:sp>
    </p:spTree>
    <p:extLst>
      <p:ext uri="{BB962C8B-B14F-4D97-AF65-F5344CB8AC3E}">
        <p14:creationId xmlns:p14="http://schemas.microsoft.com/office/powerpoint/2010/main" val="161892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90" y="1224730"/>
            <a:ext cx="7753350" cy="854073"/>
          </a:xfrm>
        </p:spPr>
        <p:txBody>
          <a:bodyPr>
            <a:normAutofit fontScale="90000"/>
          </a:bodyPr>
          <a:lstStyle/>
          <a:p>
            <a:r>
              <a:rPr lang="en-US" dirty="0" smtClean="0"/>
              <a:t>Outcomes </a:t>
            </a:r>
            <a:r>
              <a:rPr lang="en-US" dirty="0"/>
              <a:t>of </a:t>
            </a:r>
            <a:r>
              <a:rPr lang="en-US" dirty="0" smtClean="0"/>
              <a:t>Recent </a:t>
            </a:r>
            <a:r>
              <a:rPr lang="en-US" dirty="0"/>
              <a:t>HIV </a:t>
            </a:r>
            <a:r>
              <a:rPr lang="en-US" dirty="0" smtClean="0"/>
              <a:t>Prevention Trials </a:t>
            </a:r>
            <a:r>
              <a:rPr lang="en-US" dirty="0"/>
              <a:t>in </a:t>
            </a:r>
            <a:r>
              <a:rPr lang="en-US" dirty="0" smtClean="0"/>
              <a:t>Women</a:t>
            </a:r>
            <a:endParaRPr lang="en-US" dirty="0"/>
          </a:p>
        </p:txBody>
      </p:sp>
      <p:sp>
        <p:nvSpPr>
          <p:cNvPr id="3" name="Content Placeholder 2"/>
          <p:cNvSpPr>
            <a:spLocks noGrp="1"/>
          </p:cNvSpPr>
          <p:nvPr>
            <p:ph idx="1"/>
          </p:nvPr>
        </p:nvSpPr>
        <p:spPr>
          <a:xfrm>
            <a:off x="605790" y="2291262"/>
            <a:ext cx="7886700" cy="4729163"/>
          </a:xfrm>
        </p:spPr>
        <p:txBody>
          <a:bodyPr>
            <a:normAutofit/>
          </a:bodyPr>
          <a:lstStyle/>
          <a:p>
            <a:pPr marL="0" indent="0">
              <a:buNone/>
            </a:pPr>
            <a:r>
              <a:rPr lang="en-US" sz="2800" i="1" dirty="0" smtClean="0"/>
              <a:t>“None </a:t>
            </a:r>
            <a:r>
              <a:rPr lang="en-US" sz="2800" i="1" dirty="0"/>
              <a:t>of the drug regimens we evaluated reduced the rates of HIV-1 </a:t>
            </a:r>
            <a:r>
              <a:rPr lang="en-US" sz="2800" i="1" dirty="0" smtClean="0"/>
              <a:t>acquisition…. </a:t>
            </a:r>
            <a:r>
              <a:rPr lang="en-US" sz="2800" i="1" u="sng" dirty="0"/>
              <a:t>Adherence</a:t>
            </a:r>
            <a:r>
              <a:rPr lang="en-US" sz="2800" i="1" dirty="0"/>
              <a:t> to study drugs was low</a:t>
            </a:r>
            <a:r>
              <a:rPr lang="en-US" sz="2800" b="1" dirty="0" smtClean="0"/>
              <a:t>.”</a:t>
            </a:r>
            <a:r>
              <a:rPr lang="en-US" sz="2800" b="1" dirty="0"/>
              <a:t> </a:t>
            </a:r>
            <a:r>
              <a:rPr lang="en-US" sz="2800" b="1" dirty="0" smtClean="0"/>
              <a:t> VOICE Trial (1)</a:t>
            </a:r>
          </a:p>
          <a:p>
            <a:pPr marL="0" indent="0">
              <a:buNone/>
            </a:pPr>
            <a:endParaRPr lang="en-US" sz="2800" b="1" dirty="0"/>
          </a:p>
          <a:p>
            <a:pPr marL="0" indent="0">
              <a:buNone/>
            </a:pPr>
            <a:r>
              <a:rPr lang="en-US" sz="2800" i="1" dirty="0" smtClean="0"/>
              <a:t>“HIV-1 </a:t>
            </a:r>
            <a:r>
              <a:rPr lang="en-US" sz="2800" i="1" dirty="0"/>
              <a:t>protection was not observed for women between the ages of 18 and 21 years, and </a:t>
            </a:r>
            <a:r>
              <a:rPr lang="en-US" sz="2800" i="1" u="sng" dirty="0"/>
              <a:t>objective markers of adherence </a:t>
            </a:r>
            <a:r>
              <a:rPr lang="en-US" sz="2800" i="1" dirty="0"/>
              <a:t>were lower in this subgroup than in those older </a:t>
            </a:r>
            <a:r>
              <a:rPr lang="en-US" sz="2800" i="1" dirty="0" smtClean="0"/>
              <a:t>than 21 years.” </a:t>
            </a:r>
            <a:r>
              <a:rPr lang="en-US" sz="2800" b="1" dirty="0" smtClean="0"/>
              <a:t>ASPIRE Trial (2)</a:t>
            </a:r>
            <a:endParaRPr lang="en-US" sz="2800" b="1" dirty="0"/>
          </a:p>
          <a:p>
            <a:pPr marL="0" indent="0">
              <a:buNone/>
            </a:pPr>
            <a:endParaRPr lang="en-US" sz="2800" b="1" i="1" dirty="0"/>
          </a:p>
          <a:p>
            <a:pPr marL="457200" lvl="2" indent="-457200">
              <a:spcBef>
                <a:spcPts val="563"/>
              </a:spcBef>
              <a:buAutoNum type="arabicParenBoth"/>
            </a:pPr>
            <a:r>
              <a:rPr lang="en-US" b="1" dirty="0" smtClean="0"/>
              <a:t>Montgomery </a:t>
            </a:r>
            <a:r>
              <a:rPr lang="en-US" b="1" dirty="0"/>
              <a:t>et al. (2017</a:t>
            </a:r>
            <a:r>
              <a:rPr lang="en-US" b="1" dirty="0" smtClean="0"/>
              <a:t>) </a:t>
            </a:r>
            <a:r>
              <a:rPr lang="en-US" b="1" dirty="0"/>
              <a:t>AIDS </a:t>
            </a:r>
            <a:r>
              <a:rPr lang="en-US" b="1" dirty="0" err="1"/>
              <a:t>Behav</a:t>
            </a:r>
            <a:r>
              <a:rPr lang="en-US" b="1" dirty="0"/>
              <a:t>. </a:t>
            </a:r>
            <a:endParaRPr lang="en-US" b="1" dirty="0" smtClean="0"/>
          </a:p>
          <a:p>
            <a:pPr marL="457200" lvl="2" indent="-457200">
              <a:spcBef>
                <a:spcPts val="563"/>
              </a:spcBef>
              <a:buAutoNum type="arabicParenBoth"/>
            </a:pPr>
            <a:r>
              <a:rPr lang="en-US" b="1" dirty="0" err="1" smtClean="0"/>
              <a:t>Baeten</a:t>
            </a:r>
            <a:r>
              <a:rPr lang="en-US" b="1" dirty="0" smtClean="0"/>
              <a:t> at al. (2016) NEJM.</a:t>
            </a:r>
            <a:endParaRPr lang="en-US" b="1" dirty="0"/>
          </a:p>
          <a:p>
            <a:pPr marL="0" indent="0">
              <a:buNone/>
            </a:pPr>
            <a:endParaRPr lang="en-US" sz="2800" b="1" i="1" dirty="0"/>
          </a:p>
        </p:txBody>
      </p:sp>
      <p:sp>
        <p:nvSpPr>
          <p:cNvPr id="4" name="Footer Placeholder 3"/>
          <p:cNvSpPr>
            <a:spLocks noGrp="1"/>
          </p:cNvSpPr>
          <p:nvPr>
            <p:ph type="ftr" sz="quarter" idx="11"/>
          </p:nvPr>
        </p:nvSpPr>
        <p:spPr>
          <a:xfrm>
            <a:off x="3006089" y="7020425"/>
            <a:ext cx="3086103" cy="176209"/>
          </a:xfrm>
        </p:spPr>
        <p:txBody>
          <a:bodyPr/>
          <a:lstStyle/>
          <a:p>
            <a:r>
              <a:rPr lang="en-US" smtClean="0"/>
              <a:t>AIDS 2018</a:t>
            </a:r>
            <a:endParaRPr lang="en-US"/>
          </a:p>
        </p:txBody>
      </p:sp>
      <p:sp>
        <p:nvSpPr>
          <p:cNvPr id="5" name="Slide Number Placeholder 4"/>
          <p:cNvSpPr>
            <a:spLocks noGrp="1"/>
          </p:cNvSpPr>
          <p:nvPr>
            <p:ph type="sldNum" sz="quarter" idx="12"/>
          </p:nvPr>
        </p:nvSpPr>
        <p:spPr>
          <a:xfrm>
            <a:off x="8359140" y="6972207"/>
            <a:ext cx="533400" cy="212396"/>
          </a:xfrm>
        </p:spPr>
        <p:txBody>
          <a:bodyPr/>
          <a:lstStyle/>
          <a:p>
            <a:fld id="{7B2863BB-91EB-4DA4-902F-B86539811037}" type="slidenum">
              <a:rPr lang="en-US" smtClean="0"/>
              <a:t>4</a:t>
            </a:fld>
            <a:endParaRPr lang="en-US"/>
          </a:p>
        </p:txBody>
      </p:sp>
    </p:spTree>
    <p:extLst>
      <p:ext uri="{BB962C8B-B14F-4D97-AF65-F5344CB8AC3E}">
        <p14:creationId xmlns:p14="http://schemas.microsoft.com/office/powerpoint/2010/main" val="1292266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7"/>
          <p:cNvSpPr>
            <a:spLocks/>
          </p:cNvSpPr>
          <p:nvPr/>
        </p:nvSpPr>
        <p:spPr bwMode="auto">
          <a:xfrm>
            <a:off x="4281059" y="3151762"/>
            <a:ext cx="994626" cy="1065730"/>
          </a:xfrm>
          <a:custGeom>
            <a:avLst/>
            <a:gdLst>
              <a:gd name="T0" fmla="*/ 281 w 281"/>
              <a:gd name="T1" fmla="*/ 220 h 220"/>
              <a:gd name="T2" fmla="*/ 281 w 281"/>
              <a:gd name="T3" fmla="*/ 0 h 220"/>
              <a:gd name="T4" fmla="*/ 198 w 281"/>
              <a:gd name="T5" fmla="*/ 0 h 220"/>
              <a:gd name="T6" fmla="*/ 198 w 281"/>
              <a:gd name="T7" fmla="*/ 0 h 220"/>
              <a:gd name="T8" fmla="*/ 204 w 281"/>
              <a:gd name="T9" fmla="*/ 21 h 220"/>
              <a:gd name="T10" fmla="*/ 166 w 281"/>
              <a:gd name="T11" fmla="*/ 59 h 220"/>
              <a:gd name="T12" fmla="*/ 138 w 281"/>
              <a:gd name="T13" fmla="*/ 48 h 220"/>
              <a:gd name="T14" fmla="*/ 128 w 281"/>
              <a:gd name="T15" fmla="*/ 21 h 220"/>
              <a:gd name="T16" fmla="*/ 134 w 281"/>
              <a:gd name="T17" fmla="*/ 0 h 220"/>
              <a:gd name="T18" fmla="*/ 59 w 281"/>
              <a:gd name="T19" fmla="*/ 0 h 220"/>
              <a:gd name="T20" fmla="*/ 59 w 281"/>
              <a:gd name="T21" fmla="*/ 75 h 220"/>
              <a:gd name="T22" fmla="*/ 43 w 281"/>
              <a:gd name="T23" fmla="*/ 91 h 220"/>
              <a:gd name="T24" fmla="*/ 42 w 281"/>
              <a:gd name="T25" fmla="*/ 91 h 220"/>
              <a:gd name="T26" fmla="*/ 42 w 281"/>
              <a:gd name="T27" fmla="*/ 91 h 220"/>
              <a:gd name="T28" fmla="*/ 33 w 281"/>
              <a:gd name="T29" fmla="*/ 88 h 220"/>
              <a:gd name="T30" fmla="*/ 21 w 281"/>
              <a:gd name="T31" fmla="*/ 85 h 220"/>
              <a:gd name="T32" fmla="*/ 0 w 281"/>
              <a:gd name="T33" fmla="*/ 106 h 220"/>
              <a:gd name="T34" fmla="*/ 21 w 281"/>
              <a:gd name="T35" fmla="*/ 127 h 220"/>
              <a:gd name="T36" fmla="*/ 23 w 281"/>
              <a:gd name="T37" fmla="*/ 127 h 220"/>
              <a:gd name="T38" fmla="*/ 32 w 281"/>
              <a:gd name="T39" fmla="*/ 124 h 220"/>
              <a:gd name="T40" fmla="*/ 33 w 281"/>
              <a:gd name="T41" fmla="*/ 123 h 220"/>
              <a:gd name="T42" fmla="*/ 42 w 281"/>
              <a:gd name="T43" fmla="*/ 121 h 220"/>
              <a:gd name="T44" fmla="*/ 42 w 281"/>
              <a:gd name="T45" fmla="*/ 121 h 220"/>
              <a:gd name="T46" fmla="*/ 43 w 281"/>
              <a:gd name="T47" fmla="*/ 121 h 220"/>
              <a:gd name="T48" fmla="*/ 59 w 281"/>
              <a:gd name="T49" fmla="*/ 137 h 220"/>
              <a:gd name="T50" fmla="*/ 59 w 281"/>
              <a:gd name="T51" fmla="*/ 220 h 220"/>
              <a:gd name="T52" fmla="*/ 281 w 281"/>
              <a:gd name="T5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220">
                <a:moveTo>
                  <a:pt x="281" y="220"/>
                </a:moveTo>
                <a:cubicBezTo>
                  <a:pt x="281" y="0"/>
                  <a:pt x="281" y="0"/>
                  <a:pt x="281" y="0"/>
                </a:cubicBezTo>
                <a:cubicBezTo>
                  <a:pt x="198" y="0"/>
                  <a:pt x="198" y="0"/>
                  <a:pt x="198" y="0"/>
                </a:cubicBezTo>
                <a:cubicBezTo>
                  <a:pt x="198" y="0"/>
                  <a:pt x="198" y="0"/>
                  <a:pt x="198" y="0"/>
                </a:cubicBezTo>
                <a:cubicBezTo>
                  <a:pt x="202" y="6"/>
                  <a:pt x="204" y="13"/>
                  <a:pt x="204" y="21"/>
                </a:cubicBezTo>
                <a:cubicBezTo>
                  <a:pt x="204" y="42"/>
                  <a:pt x="187" y="59"/>
                  <a:pt x="166" y="59"/>
                </a:cubicBezTo>
                <a:cubicBezTo>
                  <a:pt x="155" y="59"/>
                  <a:pt x="146" y="55"/>
                  <a:pt x="138" y="48"/>
                </a:cubicBezTo>
                <a:cubicBezTo>
                  <a:pt x="132" y="40"/>
                  <a:pt x="128" y="31"/>
                  <a:pt x="128" y="21"/>
                </a:cubicBezTo>
                <a:cubicBezTo>
                  <a:pt x="128" y="13"/>
                  <a:pt x="129" y="5"/>
                  <a:pt x="134" y="0"/>
                </a:cubicBezTo>
                <a:cubicBezTo>
                  <a:pt x="59" y="0"/>
                  <a:pt x="59" y="0"/>
                  <a:pt x="59" y="0"/>
                </a:cubicBezTo>
                <a:cubicBezTo>
                  <a:pt x="59" y="75"/>
                  <a:pt x="59" y="75"/>
                  <a:pt x="59" y="75"/>
                </a:cubicBezTo>
                <a:cubicBezTo>
                  <a:pt x="59" y="84"/>
                  <a:pt x="52" y="91"/>
                  <a:pt x="43" y="91"/>
                </a:cubicBezTo>
                <a:cubicBezTo>
                  <a:pt x="42" y="91"/>
                  <a:pt x="42" y="91"/>
                  <a:pt x="42" y="91"/>
                </a:cubicBezTo>
                <a:cubicBezTo>
                  <a:pt x="42" y="91"/>
                  <a:pt x="42" y="91"/>
                  <a:pt x="42" y="91"/>
                </a:cubicBezTo>
                <a:cubicBezTo>
                  <a:pt x="39" y="91"/>
                  <a:pt x="36" y="90"/>
                  <a:pt x="33" y="88"/>
                </a:cubicBezTo>
                <a:cubicBezTo>
                  <a:pt x="29" y="85"/>
                  <a:pt x="26" y="85"/>
                  <a:pt x="21" y="85"/>
                </a:cubicBezTo>
                <a:cubicBezTo>
                  <a:pt x="10" y="85"/>
                  <a:pt x="0" y="94"/>
                  <a:pt x="0" y="106"/>
                </a:cubicBezTo>
                <a:cubicBezTo>
                  <a:pt x="0" y="118"/>
                  <a:pt x="10" y="127"/>
                  <a:pt x="21" y="127"/>
                </a:cubicBezTo>
                <a:cubicBezTo>
                  <a:pt x="21" y="127"/>
                  <a:pt x="22" y="127"/>
                  <a:pt x="23" y="127"/>
                </a:cubicBezTo>
                <a:cubicBezTo>
                  <a:pt x="26" y="127"/>
                  <a:pt x="29" y="126"/>
                  <a:pt x="32" y="124"/>
                </a:cubicBezTo>
                <a:cubicBezTo>
                  <a:pt x="33" y="123"/>
                  <a:pt x="33" y="123"/>
                  <a:pt x="33" y="123"/>
                </a:cubicBezTo>
                <a:cubicBezTo>
                  <a:pt x="36" y="121"/>
                  <a:pt x="39" y="121"/>
                  <a:pt x="42" y="121"/>
                </a:cubicBezTo>
                <a:cubicBezTo>
                  <a:pt x="42" y="121"/>
                  <a:pt x="42" y="121"/>
                  <a:pt x="42" y="121"/>
                </a:cubicBezTo>
                <a:cubicBezTo>
                  <a:pt x="42" y="121"/>
                  <a:pt x="42" y="121"/>
                  <a:pt x="43" y="121"/>
                </a:cubicBezTo>
                <a:cubicBezTo>
                  <a:pt x="52" y="121"/>
                  <a:pt x="59" y="128"/>
                  <a:pt x="59" y="137"/>
                </a:cubicBezTo>
                <a:cubicBezTo>
                  <a:pt x="59" y="220"/>
                  <a:pt x="59" y="220"/>
                  <a:pt x="59" y="220"/>
                </a:cubicBezTo>
                <a:lnTo>
                  <a:pt x="281" y="220"/>
                </a:lnTo>
                <a:close/>
              </a:path>
            </a:pathLst>
          </a:custGeom>
          <a:solidFill>
            <a:schemeClr val="bg1">
              <a:lumMod val="65000"/>
            </a:schemeClr>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ZA" sz="1350" dirty="0">
              <a:solidFill>
                <a:srgbClr val="717171"/>
              </a:solidFill>
            </a:endParaRPr>
          </a:p>
        </p:txBody>
      </p:sp>
      <p:sp>
        <p:nvSpPr>
          <p:cNvPr id="17" name="Title 16"/>
          <p:cNvSpPr>
            <a:spLocks noGrp="1"/>
          </p:cNvSpPr>
          <p:nvPr>
            <p:ph type="title"/>
          </p:nvPr>
        </p:nvSpPr>
        <p:spPr>
          <a:xfrm>
            <a:off x="215290" y="742028"/>
            <a:ext cx="7966965" cy="1325563"/>
          </a:xfrm>
        </p:spPr>
        <p:txBody>
          <a:bodyPr/>
          <a:lstStyle/>
          <a:p>
            <a:r>
              <a:rPr lang="en-US" dirty="0" smtClean="0"/>
              <a:t>Research Objectives and Methods</a:t>
            </a:r>
            <a:endParaRPr lang="en-US" dirty="0"/>
          </a:p>
        </p:txBody>
      </p:sp>
      <p:sp>
        <p:nvSpPr>
          <p:cNvPr id="18" name="Rectangle 17"/>
          <p:cNvSpPr/>
          <p:nvPr/>
        </p:nvSpPr>
        <p:spPr>
          <a:xfrm>
            <a:off x="553905" y="1778337"/>
            <a:ext cx="7920869" cy="1200329"/>
          </a:xfrm>
          <a:prstGeom prst="rect">
            <a:avLst/>
          </a:prstGeom>
        </p:spPr>
        <p:txBody>
          <a:bodyPr wrap="square">
            <a:spAutoFit/>
          </a:bodyPr>
          <a:lstStyle/>
          <a:p>
            <a:pPr algn="ctr"/>
            <a:r>
              <a:rPr lang="en-GB" sz="2400" b="1" dirty="0" smtClean="0"/>
              <a:t>Promoting HIV Prevention Among Low Income Women in South Africa: Behavioral, </a:t>
            </a:r>
            <a:r>
              <a:rPr lang="en-GB" sz="2400" b="1" dirty="0"/>
              <a:t>sociological and product market opportunities and challenges</a:t>
            </a:r>
          </a:p>
        </p:txBody>
      </p:sp>
      <p:sp>
        <p:nvSpPr>
          <p:cNvPr id="4" name="Rectangle 3"/>
          <p:cNvSpPr/>
          <p:nvPr/>
        </p:nvSpPr>
        <p:spPr>
          <a:xfrm>
            <a:off x="325098" y="5186194"/>
            <a:ext cx="8410339" cy="1015663"/>
          </a:xfrm>
          <a:prstGeom prst="rect">
            <a:avLst/>
          </a:prstGeom>
        </p:spPr>
        <p:txBody>
          <a:bodyPr wrap="square">
            <a:spAutoFit/>
          </a:bodyPr>
          <a:lstStyle/>
          <a:p>
            <a:pPr marL="342900" indent="-342900">
              <a:buFont typeface="Arial" charset="0"/>
              <a:buChar char="•"/>
            </a:pPr>
            <a:r>
              <a:rPr lang="en-US" sz="2000" dirty="0">
                <a:latin typeface="Calibri" charset="0"/>
                <a:ea typeface="Calibri" charset="0"/>
                <a:cs typeface="Calibri" charset="0"/>
              </a:rPr>
              <a:t>Major metro areas </a:t>
            </a:r>
            <a:r>
              <a:rPr lang="en-US" sz="2000" dirty="0" smtClean="0">
                <a:latin typeface="Calibri" charset="0"/>
                <a:ea typeface="Calibri" charset="0"/>
                <a:cs typeface="Calibri" charset="0"/>
              </a:rPr>
              <a:t>focus: Johannesburg</a:t>
            </a:r>
            <a:r>
              <a:rPr lang="en-US" sz="2000" dirty="0">
                <a:latin typeface="Calibri" charset="0"/>
                <a:ea typeface="Calibri" charset="0"/>
                <a:cs typeface="Calibri" charset="0"/>
              </a:rPr>
              <a:t>, Durban and Cape </a:t>
            </a:r>
            <a:r>
              <a:rPr lang="en-US" sz="2000" dirty="0" smtClean="0">
                <a:latin typeface="Calibri" charset="0"/>
                <a:ea typeface="Calibri" charset="0"/>
                <a:cs typeface="Calibri" charset="0"/>
              </a:rPr>
              <a:t>Town</a:t>
            </a:r>
            <a:endParaRPr lang="en-US" sz="2000" dirty="0">
              <a:latin typeface="Calibri" charset="0"/>
              <a:ea typeface="Calibri" charset="0"/>
              <a:cs typeface="Calibri" charset="0"/>
            </a:endParaRPr>
          </a:p>
          <a:p>
            <a:pPr marL="342900" indent="-342900">
              <a:buFont typeface="Arial" charset="0"/>
              <a:buChar char="•"/>
            </a:pPr>
            <a:r>
              <a:rPr lang="en-US" sz="2000" dirty="0" smtClean="0">
                <a:latin typeface="Calibri" charset="0"/>
                <a:ea typeface="Calibri" charset="0"/>
                <a:cs typeface="Calibri" charset="0"/>
              </a:rPr>
              <a:t>Urban and Peri-urban </a:t>
            </a:r>
            <a:r>
              <a:rPr lang="en-US" sz="2000" dirty="0">
                <a:latin typeface="Calibri" charset="0"/>
                <a:ea typeface="Calibri" charset="0"/>
                <a:cs typeface="Calibri" charset="0"/>
              </a:rPr>
              <a:t>respondents LSM </a:t>
            </a:r>
            <a:r>
              <a:rPr lang="en-US" sz="2000" dirty="0" smtClean="0">
                <a:latin typeface="Calibri" charset="0"/>
                <a:ea typeface="Calibri" charset="0"/>
                <a:cs typeface="Calibri" charset="0"/>
              </a:rPr>
              <a:t>4-7</a:t>
            </a:r>
            <a:endParaRPr lang="en-US" sz="2000" dirty="0">
              <a:latin typeface="Calibri" charset="0"/>
              <a:ea typeface="Calibri" charset="0"/>
              <a:cs typeface="Calibri" charset="0"/>
            </a:endParaRPr>
          </a:p>
          <a:p>
            <a:pPr marL="342900" indent="-342900">
              <a:buFont typeface="Arial" charset="0"/>
              <a:buChar char="•"/>
            </a:pPr>
            <a:r>
              <a:rPr lang="en-US" sz="2000" dirty="0" smtClean="0">
                <a:latin typeface="Calibri" charset="0"/>
                <a:ea typeface="Calibri" charset="0"/>
                <a:cs typeface="Calibri" charset="0"/>
              </a:rPr>
              <a:t>Young black females, </a:t>
            </a:r>
            <a:r>
              <a:rPr lang="en-US" sz="2000" dirty="0">
                <a:latin typeface="Calibri" charset="0"/>
                <a:ea typeface="Calibri" charset="0"/>
                <a:cs typeface="Calibri" charset="0"/>
              </a:rPr>
              <a:t>ages 14-25, with subgroups 14-17 and 18-25 years </a:t>
            </a:r>
            <a:r>
              <a:rPr lang="en-US" sz="2000" dirty="0" smtClean="0">
                <a:latin typeface="Calibri" charset="0"/>
                <a:ea typeface="Calibri" charset="0"/>
                <a:cs typeface="Calibri" charset="0"/>
              </a:rPr>
              <a:t>old</a:t>
            </a:r>
            <a:endParaRPr lang="en-US" sz="2000" dirty="0">
              <a:latin typeface="Calibri" charset="0"/>
              <a:ea typeface="Calibri" charset="0"/>
              <a:cs typeface="Calibri" charset="0"/>
            </a:endParaRPr>
          </a:p>
        </p:txBody>
      </p:sp>
      <p:sp>
        <p:nvSpPr>
          <p:cNvPr id="26" name="Oval 25"/>
          <p:cNvSpPr/>
          <p:nvPr>
            <p:custDataLst>
              <p:tags r:id="rId1"/>
            </p:custDataLst>
          </p:nvPr>
        </p:nvSpPr>
        <p:spPr>
          <a:xfrm>
            <a:off x="5432316" y="3535468"/>
            <a:ext cx="704123" cy="904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625" tIns="47625" rIns="47625" bIns="47625" numCol="1" spcCol="0" rtlCol="0" fromWordArt="0" anchor="t" anchorCtr="0" forceAA="0" compatLnSpc="1">
            <a:prstTxWarp prst="textNoShape">
              <a:avLst/>
            </a:prstTxWarp>
            <a:noAutofit/>
          </a:bodyPr>
          <a:lstStyle/>
          <a:p>
            <a:endParaRPr lang="en-ZA" sz="750" dirty="0">
              <a:solidFill>
                <a:srgbClr val="FFFFFF"/>
              </a:solidFill>
              <a:latin typeface="Verdana" panose="020B0604030504040204" pitchFamily="34" charset="0"/>
            </a:endParaRPr>
          </a:p>
        </p:txBody>
      </p:sp>
      <p:sp>
        <p:nvSpPr>
          <p:cNvPr id="27" name="Slide Number Placeholder 4"/>
          <p:cNvSpPr>
            <a:spLocks noGrp="1"/>
          </p:cNvSpPr>
          <p:nvPr>
            <p:ph type="sldNum" sz="quarter" idx="4294967295"/>
          </p:nvPr>
        </p:nvSpPr>
        <p:spPr>
          <a:xfrm>
            <a:off x="9797047" y="6386128"/>
            <a:ext cx="364598" cy="112099"/>
          </a:xfrm>
        </p:spPr>
        <p:txBody>
          <a:bodyPr/>
          <a:lstStyle/>
          <a:p>
            <a:fld id="{4034BEE3-566C-4068-A777-C3A4762E861B}" type="slidenum">
              <a:rPr lang="en-GB" smtClean="0">
                <a:solidFill>
                  <a:srgbClr val="717171"/>
                </a:solidFill>
              </a:rPr>
              <a:pPr/>
              <a:t>5</a:t>
            </a:fld>
            <a:endParaRPr lang="en-GB" dirty="0">
              <a:solidFill>
                <a:srgbClr val="717171"/>
              </a:solidFill>
            </a:endParaRPr>
          </a:p>
        </p:txBody>
      </p:sp>
      <p:sp>
        <p:nvSpPr>
          <p:cNvPr id="29" name="Freeform 5"/>
          <p:cNvSpPr>
            <a:spLocks/>
          </p:cNvSpPr>
          <p:nvPr/>
        </p:nvSpPr>
        <p:spPr bwMode="auto">
          <a:xfrm>
            <a:off x="2658901" y="3103900"/>
            <a:ext cx="2344245" cy="1622198"/>
          </a:xfrm>
          <a:custGeom>
            <a:avLst/>
            <a:gdLst>
              <a:gd name="T0" fmla="*/ 221 w 280"/>
              <a:gd name="T1" fmla="*/ 0 h 222"/>
              <a:gd name="T2" fmla="*/ 0 w 280"/>
              <a:gd name="T3" fmla="*/ 0 h 222"/>
              <a:gd name="T4" fmla="*/ 0 w 280"/>
              <a:gd name="T5" fmla="*/ 222 h 222"/>
              <a:gd name="T6" fmla="*/ 82 w 280"/>
              <a:gd name="T7" fmla="*/ 222 h 222"/>
              <a:gd name="T8" fmla="*/ 82 w 280"/>
              <a:gd name="T9" fmla="*/ 221 h 222"/>
              <a:gd name="T10" fmla="*/ 80 w 280"/>
              <a:gd name="T11" fmla="*/ 216 h 222"/>
              <a:gd name="T12" fmla="*/ 76 w 280"/>
              <a:gd name="T13" fmla="*/ 200 h 222"/>
              <a:gd name="T14" fmla="*/ 114 w 280"/>
              <a:gd name="T15" fmla="*/ 162 h 222"/>
              <a:gd name="T16" fmla="*/ 149 w 280"/>
              <a:gd name="T17" fmla="*/ 184 h 222"/>
              <a:gd name="T18" fmla="*/ 153 w 280"/>
              <a:gd name="T19" fmla="*/ 200 h 222"/>
              <a:gd name="T20" fmla="*/ 146 w 280"/>
              <a:gd name="T21" fmla="*/ 222 h 222"/>
              <a:gd name="T22" fmla="*/ 221 w 280"/>
              <a:gd name="T23" fmla="*/ 222 h 222"/>
              <a:gd name="T24" fmla="*/ 221 w 280"/>
              <a:gd name="T25" fmla="*/ 146 h 222"/>
              <a:gd name="T26" fmla="*/ 221 w 280"/>
              <a:gd name="T27" fmla="*/ 146 h 222"/>
              <a:gd name="T28" fmla="*/ 221 w 280"/>
              <a:gd name="T29" fmla="*/ 145 h 222"/>
              <a:gd name="T30" fmla="*/ 235 w 280"/>
              <a:gd name="T31" fmla="*/ 130 h 222"/>
              <a:gd name="T32" fmla="*/ 237 w 280"/>
              <a:gd name="T33" fmla="*/ 130 h 222"/>
              <a:gd name="T34" fmla="*/ 247 w 280"/>
              <a:gd name="T35" fmla="*/ 133 h 222"/>
              <a:gd name="T36" fmla="*/ 248 w 280"/>
              <a:gd name="T37" fmla="*/ 134 h 222"/>
              <a:gd name="T38" fmla="*/ 248 w 280"/>
              <a:gd name="T39" fmla="*/ 134 h 222"/>
              <a:gd name="T40" fmla="*/ 249 w 280"/>
              <a:gd name="T41" fmla="*/ 135 h 222"/>
              <a:gd name="T42" fmla="*/ 250 w 280"/>
              <a:gd name="T43" fmla="*/ 135 h 222"/>
              <a:gd name="T44" fmla="*/ 251 w 280"/>
              <a:gd name="T45" fmla="*/ 135 h 222"/>
              <a:gd name="T46" fmla="*/ 252 w 280"/>
              <a:gd name="T47" fmla="*/ 135 h 222"/>
              <a:gd name="T48" fmla="*/ 252 w 280"/>
              <a:gd name="T49" fmla="*/ 135 h 222"/>
              <a:gd name="T50" fmla="*/ 252 w 280"/>
              <a:gd name="T51" fmla="*/ 135 h 222"/>
              <a:gd name="T52" fmla="*/ 253 w 280"/>
              <a:gd name="T53" fmla="*/ 135 h 222"/>
              <a:gd name="T54" fmla="*/ 254 w 280"/>
              <a:gd name="T55" fmla="*/ 136 h 222"/>
              <a:gd name="T56" fmla="*/ 255 w 280"/>
              <a:gd name="T57" fmla="*/ 136 h 222"/>
              <a:gd name="T58" fmla="*/ 256 w 280"/>
              <a:gd name="T59" fmla="*/ 136 h 222"/>
              <a:gd name="T60" fmla="*/ 257 w 280"/>
              <a:gd name="T61" fmla="*/ 136 h 222"/>
              <a:gd name="T62" fmla="*/ 257 w 280"/>
              <a:gd name="T63" fmla="*/ 136 h 222"/>
              <a:gd name="T64" fmla="*/ 259 w 280"/>
              <a:gd name="T65" fmla="*/ 136 h 222"/>
              <a:gd name="T66" fmla="*/ 269 w 280"/>
              <a:gd name="T67" fmla="*/ 134 h 222"/>
              <a:gd name="T68" fmla="*/ 280 w 280"/>
              <a:gd name="T69" fmla="*/ 115 h 222"/>
              <a:gd name="T70" fmla="*/ 269 w 280"/>
              <a:gd name="T71" fmla="*/ 97 h 222"/>
              <a:gd name="T72" fmla="*/ 259 w 280"/>
              <a:gd name="T73" fmla="*/ 94 h 222"/>
              <a:gd name="T74" fmla="*/ 248 w 280"/>
              <a:gd name="T75" fmla="*/ 97 h 222"/>
              <a:gd name="T76" fmla="*/ 247 w 280"/>
              <a:gd name="T77" fmla="*/ 97 h 222"/>
              <a:gd name="T78" fmla="*/ 247 w 280"/>
              <a:gd name="T79" fmla="*/ 97 h 222"/>
              <a:gd name="T80" fmla="*/ 247 w 280"/>
              <a:gd name="T81" fmla="*/ 98 h 222"/>
              <a:gd name="T82" fmla="*/ 247 w 280"/>
              <a:gd name="T83" fmla="*/ 98 h 222"/>
              <a:gd name="T84" fmla="*/ 240 w 280"/>
              <a:gd name="T85" fmla="*/ 100 h 222"/>
              <a:gd name="T86" fmla="*/ 237 w 280"/>
              <a:gd name="T87" fmla="*/ 100 h 222"/>
              <a:gd name="T88" fmla="*/ 235 w 280"/>
              <a:gd name="T89" fmla="*/ 100 h 222"/>
              <a:gd name="T90" fmla="*/ 221 w 280"/>
              <a:gd name="T91" fmla="*/ 90 h 222"/>
              <a:gd name="T92" fmla="*/ 221 w 280"/>
              <a:gd name="T93" fmla="*/ 89 h 222"/>
              <a:gd name="T94" fmla="*/ 221 w 280"/>
              <a:gd name="T95" fmla="*/ 88 h 222"/>
              <a:gd name="T96" fmla="*/ 221 w 280"/>
              <a:gd name="T97" fmla="*/ 88 h 222"/>
              <a:gd name="T98" fmla="*/ 221 w 280"/>
              <a:gd name="T99" fmla="*/ 87 h 222"/>
              <a:gd name="T100" fmla="*/ 221 w 280"/>
              <a:gd name="T101" fmla="*/ 86 h 222"/>
              <a:gd name="T102" fmla="*/ 221 w 280"/>
              <a:gd name="T103" fmla="*/ 85 h 222"/>
              <a:gd name="T104" fmla="*/ 221 w 280"/>
              <a:gd name="T105" fmla="*/ 84 h 222"/>
              <a:gd name="T106" fmla="*/ 221 w 280"/>
              <a:gd name="T107" fmla="*/ 84 h 222"/>
              <a:gd name="T108" fmla="*/ 221 w 280"/>
              <a:gd name="T10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222">
                <a:moveTo>
                  <a:pt x="221" y="0"/>
                </a:moveTo>
                <a:cubicBezTo>
                  <a:pt x="0" y="0"/>
                  <a:pt x="0" y="0"/>
                  <a:pt x="0" y="0"/>
                </a:cubicBezTo>
                <a:cubicBezTo>
                  <a:pt x="0" y="222"/>
                  <a:pt x="0" y="222"/>
                  <a:pt x="0" y="222"/>
                </a:cubicBezTo>
                <a:cubicBezTo>
                  <a:pt x="82" y="222"/>
                  <a:pt x="82" y="222"/>
                  <a:pt x="82" y="222"/>
                </a:cubicBezTo>
                <a:cubicBezTo>
                  <a:pt x="82" y="221"/>
                  <a:pt x="82" y="221"/>
                  <a:pt x="82" y="221"/>
                </a:cubicBezTo>
                <a:cubicBezTo>
                  <a:pt x="81" y="220"/>
                  <a:pt x="81" y="218"/>
                  <a:pt x="80" y="216"/>
                </a:cubicBezTo>
                <a:cubicBezTo>
                  <a:pt x="77" y="211"/>
                  <a:pt x="76" y="206"/>
                  <a:pt x="76" y="200"/>
                </a:cubicBezTo>
                <a:cubicBezTo>
                  <a:pt x="76" y="180"/>
                  <a:pt x="93" y="162"/>
                  <a:pt x="114" y="162"/>
                </a:cubicBezTo>
                <a:cubicBezTo>
                  <a:pt x="129" y="162"/>
                  <a:pt x="143" y="171"/>
                  <a:pt x="149" y="184"/>
                </a:cubicBezTo>
                <a:cubicBezTo>
                  <a:pt x="151" y="189"/>
                  <a:pt x="153" y="194"/>
                  <a:pt x="153" y="200"/>
                </a:cubicBezTo>
                <a:cubicBezTo>
                  <a:pt x="153" y="207"/>
                  <a:pt x="150" y="216"/>
                  <a:pt x="146" y="222"/>
                </a:cubicBezTo>
                <a:cubicBezTo>
                  <a:pt x="221" y="222"/>
                  <a:pt x="221" y="222"/>
                  <a:pt x="221" y="222"/>
                </a:cubicBezTo>
                <a:cubicBezTo>
                  <a:pt x="221" y="146"/>
                  <a:pt x="221" y="146"/>
                  <a:pt x="221" y="146"/>
                </a:cubicBezTo>
                <a:cubicBezTo>
                  <a:pt x="221" y="146"/>
                  <a:pt x="221" y="146"/>
                  <a:pt x="221" y="146"/>
                </a:cubicBezTo>
                <a:cubicBezTo>
                  <a:pt x="221" y="146"/>
                  <a:pt x="221" y="146"/>
                  <a:pt x="221" y="145"/>
                </a:cubicBezTo>
                <a:cubicBezTo>
                  <a:pt x="221" y="137"/>
                  <a:pt x="227" y="131"/>
                  <a:pt x="235" y="130"/>
                </a:cubicBezTo>
                <a:cubicBezTo>
                  <a:pt x="236" y="130"/>
                  <a:pt x="237" y="130"/>
                  <a:pt x="237" y="130"/>
                </a:cubicBezTo>
                <a:cubicBezTo>
                  <a:pt x="241" y="130"/>
                  <a:pt x="244" y="131"/>
                  <a:pt x="247" y="133"/>
                </a:cubicBezTo>
                <a:cubicBezTo>
                  <a:pt x="248" y="134"/>
                  <a:pt x="248" y="134"/>
                  <a:pt x="248" y="134"/>
                </a:cubicBezTo>
                <a:cubicBezTo>
                  <a:pt x="248" y="134"/>
                  <a:pt x="248" y="134"/>
                  <a:pt x="248" y="134"/>
                </a:cubicBezTo>
                <a:cubicBezTo>
                  <a:pt x="249" y="134"/>
                  <a:pt x="249" y="134"/>
                  <a:pt x="249" y="135"/>
                </a:cubicBezTo>
                <a:cubicBezTo>
                  <a:pt x="250" y="135"/>
                  <a:pt x="250" y="135"/>
                  <a:pt x="250" y="135"/>
                </a:cubicBezTo>
                <a:cubicBezTo>
                  <a:pt x="251" y="135"/>
                  <a:pt x="251" y="135"/>
                  <a:pt x="251" y="135"/>
                </a:cubicBezTo>
                <a:cubicBezTo>
                  <a:pt x="251" y="135"/>
                  <a:pt x="251" y="135"/>
                  <a:pt x="252" y="135"/>
                </a:cubicBezTo>
                <a:cubicBezTo>
                  <a:pt x="252" y="135"/>
                  <a:pt x="252" y="135"/>
                  <a:pt x="252" y="135"/>
                </a:cubicBezTo>
                <a:cubicBezTo>
                  <a:pt x="252" y="135"/>
                  <a:pt x="252" y="135"/>
                  <a:pt x="252" y="135"/>
                </a:cubicBezTo>
                <a:cubicBezTo>
                  <a:pt x="253" y="135"/>
                  <a:pt x="253" y="135"/>
                  <a:pt x="253" y="135"/>
                </a:cubicBezTo>
                <a:cubicBezTo>
                  <a:pt x="253" y="135"/>
                  <a:pt x="254" y="135"/>
                  <a:pt x="254" y="136"/>
                </a:cubicBezTo>
                <a:cubicBezTo>
                  <a:pt x="255" y="136"/>
                  <a:pt x="255" y="136"/>
                  <a:pt x="255" y="136"/>
                </a:cubicBezTo>
                <a:cubicBezTo>
                  <a:pt x="255" y="136"/>
                  <a:pt x="255" y="136"/>
                  <a:pt x="256" y="136"/>
                </a:cubicBezTo>
                <a:cubicBezTo>
                  <a:pt x="256" y="136"/>
                  <a:pt x="256" y="136"/>
                  <a:pt x="257" y="136"/>
                </a:cubicBezTo>
                <a:cubicBezTo>
                  <a:pt x="257" y="136"/>
                  <a:pt x="257" y="136"/>
                  <a:pt x="257" y="136"/>
                </a:cubicBezTo>
                <a:cubicBezTo>
                  <a:pt x="258" y="136"/>
                  <a:pt x="258" y="136"/>
                  <a:pt x="259" y="136"/>
                </a:cubicBezTo>
                <a:cubicBezTo>
                  <a:pt x="262" y="136"/>
                  <a:pt x="266" y="135"/>
                  <a:pt x="269" y="134"/>
                </a:cubicBezTo>
                <a:cubicBezTo>
                  <a:pt x="276" y="130"/>
                  <a:pt x="280" y="123"/>
                  <a:pt x="280" y="115"/>
                </a:cubicBezTo>
                <a:cubicBezTo>
                  <a:pt x="280" y="108"/>
                  <a:pt x="276" y="100"/>
                  <a:pt x="269" y="97"/>
                </a:cubicBezTo>
                <a:cubicBezTo>
                  <a:pt x="266" y="95"/>
                  <a:pt x="262" y="94"/>
                  <a:pt x="259" y="94"/>
                </a:cubicBezTo>
                <a:cubicBezTo>
                  <a:pt x="254" y="94"/>
                  <a:pt x="251" y="95"/>
                  <a:pt x="248" y="97"/>
                </a:cubicBezTo>
                <a:cubicBezTo>
                  <a:pt x="247" y="97"/>
                  <a:pt x="247" y="97"/>
                  <a:pt x="247" y="97"/>
                </a:cubicBezTo>
                <a:cubicBezTo>
                  <a:pt x="247" y="97"/>
                  <a:pt x="247" y="97"/>
                  <a:pt x="247" y="97"/>
                </a:cubicBezTo>
                <a:cubicBezTo>
                  <a:pt x="247" y="98"/>
                  <a:pt x="247" y="98"/>
                  <a:pt x="247" y="98"/>
                </a:cubicBezTo>
                <a:cubicBezTo>
                  <a:pt x="247" y="98"/>
                  <a:pt x="247" y="98"/>
                  <a:pt x="247" y="98"/>
                </a:cubicBezTo>
                <a:cubicBezTo>
                  <a:pt x="244" y="99"/>
                  <a:pt x="243" y="100"/>
                  <a:pt x="240" y="100"/>
                </a:cubicBezTo>
                <a:cubicBezTo>
                  <a:pt x="239" y="100"/>
                  <a:pt x="238" y="100"/>
                  <a:pt x="237" y="100"/>
                </a:cubicBezTo>
                <a:cubicBezTo>
                  <a:pt x="237" y="100"/>
                  <a:pt x="236" y="100"/>
                  <a:pt x="235" y="100"/>
                </a:cubicBezTo>
                <a:cubicBezTo>
                  <a:pt x="229" y="99"/>
                  <a:pt x="224" y="95"/>
                  <a:pt x="221" y="90"/>
                </a:cubicBezTo>
                <a:cubicBezTo>
                  <a:pt x="221" y="89"/>
                  <a:pt x="221" y="89"/>
                  <a:pt x="221" y="89"/>
                </a:cubicBezTo>
                <a:cubicBezTo>
                  <a:pt x="221" y="89"/>
                  <a:pt x="221" y="89"/>
                  <a:pt x="221" y="88"/>
                </a:cubicBezTo>
                <a:cubicBezTo>
                  <a:pt x="221" y="88"/>
                  <a:pt x="221" y="88"/>
                  <a:pt x="221" y="88"/>
                </a:cubicBezTo>
                <a:cubicBezTo>
                  <a:pt x="221" y="87"/>
                  <a:pt x="221" y="87"/>
                  <a:pt x="221" y="87"/>
                </a:cubicBezTo>
                <a:cubicBezTo>
                  <a:pt x="221" y="86"/>
                  <a:pt x="221" y="86"/>
                  <a:pt x="221" y="86"/>
                </a:cubicBezTo>
                <a:cubicBezTo>
                  <a:pt x="221" y="86"/>
                  <a:pt x="221" y="86"/>
                  <a:pt x="221" y="85"/>
                </a:cubicBezTo>
                <a:cubicBezTo>
                  <a:pt x="221" y="85"/>
                  <a:pt x="221" y="85"/>
                  <a:pt x="221" y="84"/>
                </a:cubicBezTo>
                <a:cubicBezTo>
                  <a:pt x="221" y="84"/>
                  <a:pt x="221" y="84"/>
                  <a:pt x="221" y="84"/>
                </a:cubicBezTo>
                <a:lnTo>
                  <a:pt x="221" y="0"/>
                </a:lnTo>
                <a:close/>
              </a:path>
            </a:pathLst>
          </a:custGeom>
          <a:solidFill>
            <a:schemeClr val="bg1">
              <a:lumMod val="65000"/>
            </a:schemeClr>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ZA" sz="1350" dirty="0">
              <a:solidFill>
                <a:srgbClr val="717171"/>
              </a:solidFill>
            </a:endParaRPr>
          </a:p>
        </p:txBody>
      </p:sp>
      <p:sp>
        <p:nvSpPr>
          <p:cNvPr id="30" name="Freeform 8"/>
          <p:cNvSpPr>
            <a:spLocks/>
          </p:cNvSpPr>
          <p:nvPr/>
        </p:nvSpPr>
        <p:spPr bwMode="auto">
          <a:xfrm>
            <a:off x="4514339" y="3103900"/>
            <a:ext cx="1911330" cy="2024667"/>
          </a:xfrm>
          <a:custGeom>
            <a:avLst/>
            <a:gdLst>
              <a:gd name="T0" fmla="*/ 222 w 222"/>
              <a:gd name="T1" fmla="*/ 0 h 281"/>
              <a:gd name="T2" fmla="*/ 0 w 222"/>
              <a:gd name="T3" fmla="*/ 0 h 281"/>
              <a:gd name="T4" fmla="*/ 0 w 222"/>
              <a:gd name="T5" fmla="*/ 83 h 281"/>
              <a:gd name="T6" fmla="*/ 1 w 222"/>
              <a:gd name="T7" fmla="*/ 83 h 281"/>
              <a:gd name="T8" fmla="*/ 5 w 222"/>
              <a:gd name="T9" fmla="*/ 81 h 281"/>
              <a:gd name="T10" fmla="*/ 22 w 222"/>
              <a:gd name="T11" fmla="*/ 77 h 281"/>
              <a:gd name="T12" fmla="*/ 24 w 222"/>
              <a:gd name="T13" fmla="*/ 77 h 281"/>
              <a:gd name="T14" fmla="*/ 27 w 222"/>
              <a:gd name="T15" fmla="*/ 77 h 281"/>
              <a:gd name="T16" fmla="*/ 30 w 222"/>
              <a:gd name="T17" fmla="*/ 78 h 281"/>
              <a:gd name="T18" fmla="*/ 60 w 222"/>
              <a:gd name="T19" fmla="*/ 115 h 281"/>
              <a:gd name="T20" fmla="*/ 30 w 222"/>
              <a:gd name="T21" fmla="*/ 153 h 281"/>
              <a:gd name="T22" fmla="*/ 27 w 222"/>
              <a:gd name="T23" fmla="*/ 153 h 281"/>
              <a:gd name="T24" fmla="*/ 24 w 222"/>
              <a:gd name="T25" fmla="*/ 153 h 281"/>
              <a:gd name="T26" fmla="*/ 22 w 222"/>
              <a:gd name="T27" fmla="*/ 153 h 281"/>
              <a:gd name="T28" fmla="*/ 19 w 222"/>
              <a:gd name="T29" fmla="*/ 153 h 281"/>
              <a:gd name="T30" fmla="*/ 15 w 222"/>
              <a:gd name="T31" fmla="*/ 153 h 281"/>
              <a:gd name="T32" fmla="*/ 14 w 222"/>
              <a:gd name="T33" fmla="*/ 153 h 281"/>
              <a:gd name="T34" fmla="*/ 6 w 222"/>
              <a:gd name="T35" fmla="*/ 150 h 281"/>
              <a:gd name="T36" fmla="*/ 6 w 222"/>
              <a:gd name="T37" fmla="*/ 150 h 281"/>
              <a:gd name="T38" fmla="*/ 5 w 222"/>
              <a:gd name="T39" fmla="*/ 150 h 281"/>
              <a:gd name="T40" fmla="*/ 0 w 222"/>
              <a:gd name="T41" fmla="*/ 147 h 281"/>
              <a:gd name="T42" fmla="*/ 0 w 222"/>
              <a:gd name="T43" fmla="*/ 222 h 281"/>
              <a:gd name="T44" fmla="*/ 76 w 222"/>
              <a:gd name="T45" fmla="*/ 222 h 281"/>
              <a:gd name="T46" fmla="*/ 87 w 222"/>
              <a:gd name="T47" fmla="*/ 226 h 281"/>
              <a:gd name="T48" fmla="*/ 92 w 222"/>
              <a:gd name="T49" fmla="*/ 238 h 281"/>
              <a:gd name="T50" fmla="*/ 89 w 222"/>
              <a:gd name="T51" fmla="*/ 248 h 281"/>
              <a:gd name="T52" fmla="*/ 89 w 222"/>
              <a:gd name="T53" fmla="*/ 248 h 281"/>
              <a:gd name="T54" fmla="*/ 86 w 222"/>
              <a:gd name="T55" fmla="*/ 260 h 281"/>
              <a:gd name="T56" fmla="*/ 92 w 222"/>
              <a:gd name="T57" fmla="*/ 275 h 281"/>
              <a:gd name="T58" fmla="*/ 106 w 222"/>
              <a:gd name="T59" fmla="*/ 281 h 281"/>
              <a:gd name="T60" fmla="*/ 128 w 222"/>
              <a:gd name="T61" fmla="*/ 260 h 281"/>
              <a:gd name="T62" fmla="*/ 125 w 222"/>
              <a:gd name="T63" fmla="*/ 249 h 281"/>
              <a:gd name="T64" fmla="*/ 125 w 222"/>
              <a:gd name="T65" fmla="*/ 248 h 281"/>
              <a:gd name="T66" fmla="*/ 124 w 222"/>
              <a:gd name="T67" fmla="*/ 248 h 281"/>
              <a:gd name="T68" fmla="*/ 122 w 222"/>
              <a:gd name="T69" fmla="*/ 238 h 281"/>
              <a:gd name="T70" fmla="*/ 138 w 222"/>
              <a:gd name="T71" fmla="*/ 222 h 281"/>
              <a:gd name="T72" fmla="*/ 222 w 222"/>
              <a:gd name="T73" fmla="*/ 222 h 281"/>
              <a:gd name="T74" fmla="*/ 222 w 222"/>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81">
                <a:moveTo>
                  <a:pt x="222" y="0"/>
                </a:moveTo>
                <a:cubicBezTo>
                  <a:pt x="0" y="0"/>
                  <a:pt x="0" y="0"/>
                  <a:pt x="0" y="0"/>
                </a:cubicBezTo>
                <a:cubicBezTo>
                  <a:pt x="0" y="83"/>
                  <a:pt x="0" y="83"/>
                  <a:pt x="0" y="83"/>
                </a:cubicBezTo>
                <a:cubicBezTo>
                  <a:pt x="1" y="83"/>
                  <a:pt x="1" y="83"/>
                  <a:pt x="1" y="83"/>
                </a:cubicBezTo>
                <a:cubicBezTo>
                  <a:pt x="2" y="82"/>
                  <a:pt x="4" y="81"/>
                  <a:pt x="5" y="81"/>
                </a:cubicBezTo>
                <a:cubicBezTo>
                  <a:pt x="10" y="78"/>
                  <a:pt x="15" y="77"/>
                  <a:pt x="22" y="77"/>
                </a:cubicBezTo>
                <a:cubicBezTo>
                  <a:pt x="23" y="77"/>
                  <a:pt x="23" y="77"/>
                  <a:pt x="24" y="77"/>
                </a:cubicBezTo>
                <a:cubicBezTo>
                  <a:pt x="25" y="77"/>
                  <a:pt x="26" y="77"/>
                  <a:pt x="27" y="77"/>
                </a:cubicBezTo>
                <a:cubicBezTo>
                  <a:pt x="28" y="78"/>
                  <a:pt x="29" y="78"/>
                  <a:pt x="30" y="78"/>
                </a:cubicBezTo>
                <a:cubicBezTo>
                  <a:pt x="47" y="81"/>
                  <a:pt x="60" y="97"/>
                  <a:pt x="60" y="115"/>
                </a:cubicBezTo>
                <a:cubicBezTo>
                  <a:pt x="60" y="134"/>
                  <a:pt x="47" y="149"/>
                  <a:pt x="30" y="153"/>
                </a:cubicBezTo>
                <a:cubicBezTo>
                  <a:pt x="29" y="153"/>
                  <a:pt x="28" y="153"/>
                  <a:pt x="27" y="153"/>
                </a:cubicBezTo>
                <a:cubicBezTo>
                  <a:pt x="26" y="153"/>
                  <a:pt x="25" y="153"/>
                  <a:pt x="24" y="153"/>
                </a:cubicBezTo>
                <a:cubicBezTo>
                  <a:pt x="23" y="153"/>
                  <a:pt x="23" y="153"/>
                  <a:pt x="22" y="153"/>
                </a:cubicBezTo>
                <a:cubicBezTo>
                  <a:pt x="21" y="153"/>
                  <a:pt x="20" y="153"/>
                  <a:pt x="19" y="153"/>
                </a:cubicBezTo>
                <a:cubicBezTo>
                  <a:pt x="17" y="153"/>
                  <a:pt x="16" y="153"/>
                  <a:pt x="15" y="153"/>
                </a:cubicBezTo>
                <a:cubicBezTo>
                  <a:pt x="14" y="153"/>
                  <a:pt x="14" y="153"/>
                  <a:pt x="14" y="153"/>
                </a:cubicBezTo>
                <a:cubicBezTo>
                  <a:pt x="11" y="152"/>
                  <a:pt x="8" y="151"/>
                  <a:pt x="6" y="150"/>
                </a:cubicBezTo>
                <a:cubicBezTo>
                  <a:pt x="6" y="150"/>
                  <a:pt x="6" y="150"/>
                  <a:pt x="6" y="150"/>
                </a:cubicBezTo>
                <a:cubicBezTo>
                  <a:pt x="6" y="150"/>
                  <a:pt x="6" y="150"/>
                  <a:pt x="5" y="150"/>
                </a:cubicBezTo>
                <a:cubicBezTo>
                  <a:pt x="4" y="149"/>
                  <a:pt x="2" y="148"/>
                  <a:pt x="0" y="147"/>
                </a:cubicBezTo>
                <a:cubicBezTo>
                  <a:pt x="0" y="222"/>
                  <a:pt x="0" y="222"/>
                  <a:pt x="0" y="222"/>
                </a:cubicBezTo>
                <a:cubicBezTo>
                  <a:pt x="76" y="222"/>
                  <a:pt x="76" y="222"/>
                  <a:pt x="76" y="222"/>
                </a:cubicBezTo>
                <a:cubicBezTo>
                  <a:pt x="80" y="222"/>
                  <a:pt x="85" y="224"/>
                  <a:pt x="87" y="226"/>
                </a:cubicBezTo>
                <a:cubicBezTo>
                  <a:pt x="90" y="229"/>
                  <a:pt x="92" y="234"/>
                  <a:pt x="92" y="238"/>
                </a:cubicBezTo>
                <a:cubicBezTo>
                  <a:pt x="92" y="242"/>
                  <a:pt x="91" y="245"/>
                  <a:pt x="89" y="248"/>
                </a:cubicBezTo>
                <a:cubicBezTo>
                  <a:pt x="89" y="248"/>
                  <a:pt x="89" y="248"/>
                  <a:pt x="89" y="248"/>
                </a:cubicBezTo>
                <a:cubicBezTo>
                  <a:pt x="87" y="252"/>
                  <a:pt x="86" y="256"/>
                  <a:pt x="86" y="260"/>
                </a:cubicBezTo>
                <a:cubicBezTo>
                  <a:pt x="86" y="266"/>
                  <a:pt x="88" y="270"/>
                  <a:pt x="92" y="275"/>
                </a:cubicBezTo>
                <a:cubicBezTo>
                  <a:pt x="96" y="279"/>
                  <a:pt x="101" y="281"/>
                  <a:pt x="106" y="281"/>
                </a:cubicBezTo>
                <a:cubicBezTo>
                  <a:pt x="118" y="281"/>
                  <a:pt x="128" y="271"/>
                  <a:pt x="128" y="260"/>
                </a:cubicBezTo>
                <a:cubicBezTo>
                  <a:pt x="128" y="255"/>
                  <a:pt x="127" y="252"/>
                  <a:pt x="125" y="249"/>
                </a:cubicBezTo>
                <a:cubicBezTo>
                  <a:pt x="125" y="248"/>
                  <a:pt x="125" y="248"/>
                  <a:pt x="125" y="248"/>
                </a:cubicBezTo>
                <a:cubicBezTo>
                  <a:pt x="124" y="248"/>
                  <a:pt x="124" y="248"/>
                  <a:pt x="124" y="248"/>
                </a:cubicBezTo>
                <a:cubicBezTo>
                  <a:pt x="123" y="245"/>
                  <a:pt x="122" y="242"/>
                  <a:pt x="122" y="238"/>
                </a:cubicBezTo>
                <a:cubicBezTo>
                  <a:pt x="122" y="229"/>
                  <a:pt x="129" y="222"/>
                  <a:pt x="138" y="222"/>
                </a:cubicBezTo>
                <a:cubicBezTo>
                  <a:pt x="222" y="222"/>
                  <a:pt x="222" y="222"/>
                  <a:pt x="222" y="222"/>
                </a:cubicBezTo>
                <a:lnTo>
                  <a:pt x="222" y="0"/>
                </a:lnTo>
                <a:close/>
              </a:path>
            </a:pathLst>
          </a:custGeom>
          <a:solidFill>
            <a:schemeClr val="accent2"/>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ZA" sz="1350" dirty="0">
              <a:solidFill>
                <a:srgbClr val="717171"/>
              </a:solidFill>
            </a:endParaRPr>
          </a:p>
        </p:txBody>
      </p:sp>
      <p:sp>
        <p:nvSpPr>
          <p:cNvPr id="32" name="Rectangle 31"/>
          <p:cNvSpPr/>
          <p:nvPr/>
        </p:nvSpPr>
        <p:spPr>
          <a:xfrm>
            <a:off x="2950469" y="3323508"/>
            <a:ext cx="1192591" cy="1107996"/>
          </a:xfrm>
          <a:prstGeom prst="rect">
            <a:avLst/>
          </a:prstGeom>
        </p:spPr>
        <p:txBody>
          <a:bodyPr wrap="square">
            <a:spAutoFit/>
          </a:bodyPr>
          <a:lstStyle/>
          <a:p>
            <a:pPr marL="0" lvl="1" algn="ctr">
              <a:buSzPct val="100000"/>
            </a:pPr>
            <a:r>
              <a:rPr lang="en-US" altLang="zh-CN" sz="1600" b="1" dirty="0"/>
              <a:t>Desk Research &amp; Expert IDIs</a:t>
            </a:r>
          </a:p>
          <a:p>
            <a:pPr marL="142875" lvl="1" indent="-142875" algn="ctr">
              <a:buSzPct val="100000"/>
              <a:buFont typeface="Wingdings" panose="05000000000000000000" pitchFamily="2" charset="2"/>
              <a:buChar char=""/>
            </a:pPr>
            <a:endParaRPr lang="en-US" altLang="zh-CN" sz="1600" dirty="0">
              <a:solidFill>
                <a:srgbClr val="FFFFFF"/>
              </a:solidFill>
            </a:endParaRPr>
          </a:p>
        </p:txBody>
      </p:sp>
      <p:sp>
        <p:nvSpPr>
          <p:cNvPr id="33" name="Rectangle 32"/>
          <p:cNvSpPr/>
          <p:nvPr/>
        </p:nvSpPr>
        <p:spPr>
          <a:xfrm>
            <a:off x="4760521" y="3274260"/>
            <a:ext cx="1418966" cy="500137"/>
          </a:xfrm>
          <a:prstGeom prst="rect">
            <a:avLst/>
          </a:prstGeom>
        </p:spPr>
        <p:txBody>
          <a:bodyPr wrap="square">
            <a:spAutoFit/>
          </a:bodyPr>
          <a:lstStyle/>
          <a:p>
            <a:pPr algn="ctr"/>
            <a:r>
              <a:rPr lang="en-ZA" sz="1600" b="1" dirty="0" smtClean="0"/>
              <a:t>Ethnography</a:t>
            </a:r>
            <a:r>
              <a:rPr lang="en-ZA" altLang="zh-CN" sz="1050" dirty="0">
                <a:solidFill>
                  <a:srgbClr val="717171"/>
                </a:solidFill>
              </a:rPr>
              <a:t/>
            </a:r>
            <a:br>
              <a:rPr lang="en-ZA" altLang="zh-CN" sz="1050" dirty="0">
                <a:solidFill>
                  <a:srgbClr val="717171"/>
                </a:solidFill>
              </a:rPr>
            </a:br>
            <a:endParaRPr lang="en-US" altLang="zh-CN" sz="1050" dirty="0">
              <a:solidFill>
                <a:srgbClr val="FFFFFF"/>
              </a:solidFill>
            </a:endParaRPr>
          </a:p>
        </p:txBody>
      </p:sp>
      <p:sp>
        <p:nvSpPr>
          <p:cNvPr id="35" name="Footer Placeholder 1"/>
          <p:cNvSpPr>
            <a:spLocks noGrp="1"/>
          </p:cNvSpPr>
          <p:nvPr>
            <p:ph type="ftr" sz="quarter" idx="11"/>
          </p:nvPr>
        </p:nvSpPr>
        <p:spPr>
          <a:xfrm>
            <a:off x="4410659" y="6669204"/>
            <a:ext cx="1544182" cy="100344"/>
          </a:xfrm>
        </p:spPr>
        <p:txBody>
          <a:bodyPr/>
          <a:lstStyle/>
          <a:p>
            <a:r>
              <a:rPr lang="en-US" smtClean="0"/>
              <a:t>AIDS 2018</a:t>
            </a:r>
            <a:endParaRPr lang="en-US"/>
          </a:p>
        </p:txBody>
      </p:sp>
    </p:spTree>
    <p:extLst>
      <p:ext uri="{BB962C8B-B14F-4D97-AF65-F5344CB8AC3E}">
        <p14:creationId xmlns:p14="http://schemas.microsoft.com/office/powerpoint/2010/main" val="4000641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83"/>
          <p:cNvSpPr>
            <a:spLocks/>
          </p:cNvSpPr>
          <p:nvPr/>
        </p:nvSpPr>
        <p:spPr bwMode="auto">
          <a:xfrm>
            <a:off x="7172794" y="1964015"/>
            <a:ext cx="1722251" cy="1242730"/>
          </a:xfrm>
          <a:prstGeom prst="rect">
            <a:avLst/>
          </a:prstGeom>
          <a:solidFill>
            <a:schemeClr val="accent6">
              <a:lumMod val="20000"/>
              <a:lumOff val="80000"/>
            </a:schemeClr>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800" b="1" i="0" u="none" strike="noStrike" kern="0" cap="none" spc="0" normalizeH="0" baseline="0" noProof="0">
              <a:ln>
                <a:noFill/>
              </a:ln>
              <a:solidFill>
                <a:srgbClr val="333333"/>
              </a:solidFill>
              <a:effectLst/>
              <a:uLnTx/>
              <a:uFillTx/>
              <a:cs typeface="Arial" charset="0"/>
            </a:endParaRPr>
          </a:p>
        </p:txBody>
      </p:sp>
      <p:sp>
        <p:nvSpPr>
          <p:cNvPr id="30" name="Freeform 83"/>
          <p:cNvSpPr>
            <a:spLocks/>
          </p:cNvSpPr>
          <p:nvPr/>
        </p:nvSpPr>
        <p:spPr bwMode="auto">
          <a:xfrm>
            <a:off x="5452491" y="1963366"/>
            <a:ext cx="1722251" cy="1242730"/>
          </a:xfrm>
          <a:prstGeom prst="rect">
            <a:avLst/>
          </a:prstGeom>
          <a:solidFill>
            <a:schemeClr val="accent6">
              <a:lumMod val="40000"/>
              <a:lumOff val="60000"/>
            </a:schemeClr>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800" b="1" i="0" u="none" strike="noStrike" kern="0" cap="none" spc="0" normalizeH="0" baseline="0" noProof="0">
              <a:ln>
                <a:noFill/>
              </a:ln>
              <a:solidFill>
                <a:srgbClr val="333333"/>
              </a:solidFill>
              <a:effectLst/>
              <a:uLnTx/>
              <a:uFillTx/>
              <a:cs typeface="Arial" charset="0"/>
            </a:endParaRPr>
          </a:p>
        </p:txBody>
      </p:sp>
      <p:sp>
        <p:nvSpPr>
          <p:cNvPr id="31" name="Freeform 83"/>
          <p:cNvSpPr>
            <a:spLocks/>
          </p:cNvSpPr>
          <p:nvPr/>
        </p:nvSpPr>
        <p:spPr bwMode="auto">
          <a:xfrm>
            <a:off x="3732042" y="1965249"/>
            <a:ext cx="1722251" cy="1242730"/>
          </a:xfrm>
          <a:prstGeom prst="rect">
            <a:avLst/>
          </a:prstGeom>
          <a:solidFill>
            <a:schemeClr val="accent6">
              <a:lumMod val="60000"/>
              <a:lumOff val="40000"/>
            </a:schemeClr>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800" b="1" i="0" u="none" strike="noStrike" kern="0" cap="none" spc="0" normalizeH="0" baseline="0" noProof="0">
              <a:ln>
                <a:noFill/>
              </a:ln>
              <a:solidFill>
                <a:srgbClr val="333333"/>
              </a:solidFill>
              <a:effectLst/>
              <a:uLnTx/>
              <a:uFillTx/>
              <a:cs typeface="Arial" charset="0"/>
            </a:endParaRPr>
          </a:p>
        </p:txBody>
      </p:sp>
      <p:sp>
        <p:nvSpPr>
          <p:cNvPr id="32" name="Freeform 83"/>
          <p:cNvSpPr>
            <a:spLocks/>
          </p:cNvSpPr>
          <p:nvPr/>
        </p:nvSpPr>
        <p:spPr bwMode="auto">
          <a:xfrm>
            <a:off x="2013703" y="1966518"/>
            <a:ext cx="1722251" cy="1242730"/>
          </a:xfrm>
          <a:prstGeom prst="rect">
            <a:avLst/>
          </a:prstGeom>
          <a:solidFill>
            <a:schemeClr val="accent6">
              <a:lumMod val="40000"/>
              <a:lumOff val="60000"/>
            </a:schemeClr>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800" b="1" i="0" u="none" strike="noStrike" kern="0" cap="none" spc="0" normalizeH="0" baseline="0" noProof="0">
              <a:ln>
                <a:noFill/>
              </a:ln>
              <a:solidFill>
                <a:srgbClr val="333333"/>
              </a:solidFill>
              <a:effectLst/>
              <a:uLnTx/>
              <a:uFillTx/>
              <a:cs typeface="Arial" charset="0"/>
            </a:endParaRPr>
          </a:p>
        </p:txBody>
      </p:sp>
      <p:sp>
        <p:nvSpPr>
          <p:cNvPr id="33" name="Freeform 83"/>
          <p:cNvSpPr>
            <a:spLocks/>
          </p:cNvSpPr>
          <p:nvPr/>
        </p:nvSpPr>
        <p:spPr bwMode="auto">
          <a:xfrm>
            <a:off x="293852" y="1967787"/>
            <a:ext cx="1722251" cy="1242730"/>
          </a:xfrm>
          <a:prstGeom prst="rect">
            <a:avLst/>
          </a:prstGeom>
          <a:solidFill>
            <a:schemeClr val="accent6">
              <a:lumMod val="20000"/>
              <a:lumOff val="80000"/>
            </a:schemeClr>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800" b="1" i="0" u="none" strike="noStrike" kern="0" cap="none" spc="0" normalizeH="0" baseline="0" noProof="0">
              <a:ln>
                <a:noFill/>
              </a:ln>
              <a:solidFill>
                <a:srgbClr val="333333"/>
              </a:solidFill>
              <a:effectLst/>
              <a:uLnTx/>
              <a:uFillTx/>
              <a:cs typeface="Arial" charset="0"/>
            </a:endParaRPr>
          </a:p>
        </p:txBody>
      </p:sp>
      <p:sp>
        <p:nvSpPr>
          <p:cNvPr id="2" name="Title 1"/>
          <p:cNvSpPr>
            <a:spLocks noGrp="1"/>
          </p:cNvSpPr>
          <p:nvPr>
            <p:ph type="title"/>
          </p:nvPr>
        </p:nvSpPr>
        <p:spPr>
          <a:xfrm>
            <a:off x="293852" y="1002740"/>
            <a:ext cx="6534150" cy="876939"/>
          </a:xfrm>
        </p:spPr>
        <p:txBody>
          <a:bodyPr/>
          <a:lstStyle/>
          <a:p>
            <a:r>
              <a:rPr lang="en-US" dirty="0" smtClean="0"/>
              <a:t>Qualitative Data</a:t>
            </a:r>
            <a:endParaRPr lang="en-US" dirty="0"/>
          </a:p>
        </p:txBody>
      </p:sp>
      <p:sp>
        <p:nvSpPr>
          <p:cNvPr id="3" name="Footer Placeholder 2"/>
          <p:cNvSpPr>
            <a:spLocks noGrp="1"/>
          </p:cNvSpPr>
          <p:nvPr>
            <p:ph type="ftr" sz="quarter" idx="11"/>
          </p:nvPr>
        </p:nvSpPr>
        <p:spPr/>
        <p:txBody>
          <a:bodyPr/>
          <a:lstStyle/>
          <a:p>
            <a:r>
              <a:rPr lang="en-US" smtClean="0"/>
              <a:t>AIDS 2018</a:t>
            </a:r>
            <a:endParaRPr lang="en-US"/>
          </a:p>
        </p:txBody>
      </p:sp>
      <p:sp>
        <p:nvSpPr>
          <p:cNvPr id="4" name="Slide Number Placeholder 3"/>
          <p:cNvSpPr>
            <a:spLocks noGrp="1"/>
          </p:cNvSpPr>
          <p:nvPr>
            <p:ph type="sldNum" sz="quarter" idx="12"/>
          </p:nvPr>
        </p:nvSpPr>
        <p:spPr/>
        <p:txBody>
          <a:bodyPr/>
          <a:lstStyle/>
          <a:p>
            <a:fld id="{7B2863BB-91EB-4DA4-902F-B86539811037}" type="slidenum">
              <a:rPr lang="en-US" smtClean="0"/>
              <a:t>6</a:t>
            </a:fld>
            <a:endParaRPr lang="en-US"/>
          </a:p>
        </p:txBody>
      </p:sp>
      <p:sp>
        <p:nvSpPr>
          <p:cNvPr id="11" name="TextBox 10"/>
          <p:cNvSpPr txBox="1"/>
          <p:nvPr/>
        </p:nvSpPr>
        <p:spPr>
          <a:xfrm>
            <a:off x="413160" y="3272555"/>
            <a:ext cx="1708162" cy="952500"/>
          </a:xfrm>
          <a:prstGeom prst="rect">
            <a:avLst/>
          </a:prstGeom>
          <a:noFill/>
        </p:spPr>
        <p:txBody>
          <a:bodyPr wrap="square" lIns="0" tIns="0" rIns="0" bIns="0" rtlCol="0">
            <a:no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ZA" sz="1600" b="1" i="0" u="none" strike="noStrike" kern="0" cap="none" spc="0" normalizeH="0" baseline="0" noProof="0" dirty="0" smtClean="0">
                <a:ln>
                  <a:noFill/>
                </a:ln>
                <a:solidFill>
                  <a:srgbClr val="717171"/>
                </a:solidFill>
                <a:effectLst/>
                <a:uLnTx/>
                <a:uFillTx/>
              </a:rPr>
              <a:t>11 </a:t>
            </a:r>
            <a:r>
              <a:rPr kumimoji="0" lang="en-ZA" sz="1600" b="1" i="0" u="none" strike="noStrike" kern="0" cap="none" spc="0" normalizeH="0" baseline="0" noProof="0" dirty="0">
                <a:ln>
                  <a:noFill/>
                </a:ln>
                <a:solidFill>
                  <a:srgbClr val="717171"/>
                </a:solidFill>
                <a:effectLst/>
                <a:uLnTx/>
                <a:uFillTx/>
              </a:rPr>
              <a:t>subject matter experts </a:t>
            </a:r>
            <a:endParaRPr kumimoji="0" lang="en-ZA" sz="1600" b="1" i="0" u="none" strike="noStrike" kern="0" cap="none" spc="0" normalizeH="0" baseline="0" noProof="0" dirty="0">
              <a:ln>
                <a:noFill/>
              </a:ln>
              <a:solidFill>
                <a:srgbClr val="717171"/>
              </a:solidFill>
              <a:effectLst/>
              <a:uLnTx/>
              <a:uFillTx/>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ZA" sz="1000" b="1" i="0" u="none" strike="noStrike" kern="0" cap="none" spc="0" normalizeH="0" baseline="0" noProof="0" dirty="0">
              <a:ln>
                <a:noFill/>
              </a:ln>
              <a:solidFill>
                <a:srgbClr val="717171"/>
              </a:solidFill>
              <a:effectLst/>
              <a:uLnTx/>
              <a:uFillTx/>
              <a:cs typeface="Arial" charset="0"/>
            </a:endParaRPr>
          </a:p>
        </p:txBody>
      </p:sp>
      <p:cxnSp>
        <p:nvCxnSpPr>
          <p:cNvPr id="12" name="Straight Connector 11"/>
          <p:cNvCxnSpPr/>
          <p:nvPr/>
        </p:nvCxnSpPr>
        <p:spPr>
          <a:xfrm>
            <a:off x="2013703" y="3207979"/>
            <a:ext cx="0" cy="2840477"/>
          </a:xfrm>
          <a:prstGeom prst="line">
            <a:avLst/>
          </a:prstGeom>
          <a:noFill/>
          <a:ln w="9525" cap="flat" cmpd="sng" algn="ctr">
            <a:solidFill>
              <a:srgbClr val="333333"/>
            </a:solidFill>
            <a:prstDash val="solid"/>
          </a:ln>
          <a:effectLst/>
        </p:spPr>
      </p:cxnSp>
      <p:cxnSp>
        <p:nvCxnSpPr>
          <p:cNvPr id="13" name="Straight Connector 12"/>
          <p:cNvCxnSpPr/>
          <p:nvPr/>
        </p:nvCxnSpPr>
        <p:spPr>
          <a:xfrm>
            <a:off x="3730377" y="3207979"/>
            <a:ext cx="0" cy="2840477"/>
          </a:xfrm>
          <a:prstGeom prst="line">
            <a:avLst/>
          </a:prstGeom>
          <a:noFill/>
          <a:ln w="9525" cap="flat" cmpd="sng" algn="ctr">
            <a:solidFill>
              <a:srgbClr val="333333"/>
            </a:solidFill>
            <a:prstDash val="solid"/>
          </a:ln>
          <a:effectLst/>
        </p:spPr>
      </p:cxnSp>
      <p:cxnSp>
        <p:nvCxnSpPr>
          <p:cNvPr id="14" name="Straight Connector 13"/>
          <p:cNvCxnSpPr/>
          <p:nvPr/>
        </p:nvCxnSpPr>
        <p:spPr>
          <a:xfrm>
            <a:off x="5444934" y="3171194"/>
            <a:ext cx="0" cy="2840477"/>
          </a:xfrm>
          <a:prstGeom prst="line">
            <a:avLst/>
          </a:prstGeom>
          <a:noFill/>
          <a:ln w="9525" cap="flat" cmpd="sng" algn="ctr">
            <a:solidFill>
              <a:srgbClr val="333333"/>
            </a:solidFill>
            <a:prstDash val="solid"/>
          </a:ln>
          <a:effectLst/>
        </p:spPr>
      </p:cxnSp>
      <p:cxnSp>
        <p:nvCxnSpPr>
          <p:cNvPr id="15" name="Straight Connector 14"/>
          <p:cNvCxnSpPr/>
          <p:nvPr/>
        </p:nvCxnSpPr>
        <p:spPr>
          <a:xfrm>
            <a:off x="7162055" y="3190116"/>
            <a:ext cx="0" cy="2840477"/>
          </a:xfrm>
          <a:prstGeom prst="line">
            <a:avLst/>
          </a:prstGeom>
          <a:noFill/>
          <a:ln w="9525" cap="flat" cmpd="sng" algn="ctr">
            <a:solidFill>
              <a:srgbClr val="333333"/>
            </a:solidFill>
            <a:prstDash val="solid"/>
          </a:ln>
          <a:effectLst/>
        </p:spPr>
      </p:cxnSp>
      <p:sp>
        <p:nvSpPr>
          <p:cNvPr id="16" name="TextBox 15"/>
          <p:cNvSpPr txBox="1"/>
          <p:nvPr/>
        </p:nvSpPr>
        <p:spPr>
          <a:xfrm>
            <a:off x="551395" y="2506316"/>
            <a:ext cx="1191166" cy="24622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ysClr val="windowText" lastClr="000000"/>
                </a:solidFill>
                <a:effectLst/>
                <a:uLnTx/>
                <a:uFillTx/>
              </a:rPr>
              <a:t>Expert IDIs</a:t>
            </a:r>
          </a:p>
        </p:txBody>
      </p:sp>
      <p:sp>
        <p:nvSpPr>
          <p:cNvPr id="17" name="TextBox 16"/>
          <p:cNvSpPr txBox="1"/>
          <p:nvPr/>
        </p:nvSpPr>
        <p:spPr>
          <a:xfrm>
            <a:off x="2155935" y="2479828"/>
            <a:ext cx="1682815" cy="24622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ysClr val="windowText" lastClr="000000"/>
                </a:solidFill>
                <a:effectLst/>
                <a:uLnTx/>
                <a:uFillTx/>
              </a:rPr>
              <a:t>Depthnographies</a:t>
            </a:r>
          </a:p>
        </p:txBody>
      </p:sp>
      <p:sp>
        <p:nvSpPr>
          <p:cNvPr id="18" name="TextBox 17"/>
          <p:cNvSpPr txBox="1"/>
          <p:nvPr/>
        </p:nvSpPr>
        <p:spPr>
          <a:xfrm>
            <a:off x="5440447" y="2467756"/>
            <a:ext cx="1664718"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ysClr val="windowText" lastClr="000000"/>
                </a:solidFill>
                <a:effectLst/>
                <a:uLnTx/>
                <a:uFillTx/>
              </a:rPr>
              <a:t>Hostess home groups</a:t>
            </a:r>
          </a:p>
        </p:txBody>
      </p:sp>
      <p:sp>
        <p:nvSpPr>
          <p:cNvPr id="19" name="TextBox 18"/>
          <p:cNvSpPr txBox="1"/>
          <p:nvPr/>
        </p:nvSpPr>
        <p:spPr>
          <a:xfrm>
            <a:off x="7328258" y="2501253"/>
            <a:ext cx="1498538" cy="24622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ysClr val="windowText" lastClr="000000"/>
                </a:solidFill>
                <a:effectLst/>
                <a:uLnTx/>
                <a:uFillTx/>
              </a:rPr>
              <a:t>Influencer IDIs</a:t>
            </a:r>
          </a:p>
        </p:txBody>
      </p:sp>
      <p:sp>
        <p:nvSpPr>
          <p:cNvPr id="20" name="TextBox 19"/>
          <p:cNvSpPr txBox="1"/>
          <p:nvPr/>
        </p:nvSpPr>
        <p:spPr>
          <a:xfrm>
            <a:off x="2085738" y="3265254"/>
            <a:ext cx="1632251" cy="952500"/>
          </a:xfrm>
          <a:prstGeom prst="rect">
            <a:avLst/>
          </a:prstGeom>
          <a:noFill/>
        </p:spPr>
        <p:txBody>
          <a:bodyPr wrap="square" lIns="0" tIns="0" rIns="0" bIns="0" rtlCol="0">
            <a:no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1" i="0" u="none" strike="noStrike" kern="0" cap="none" spc="0" normalizeH="0" baseline="0" noProof="0" dirty="0" smtClean="0">
                <a:ln>
                  <a:noFill/>
                </a:ln>
                <a:solidFill>
                  <a:srgbClr val="717171"/>
                </a:solidFill>
                <a:effectLst/>
                <a:uLnTx/>
                <a:uFillTx/>
              </a:rPr>
              <a:t>32 </a:t>
            </a:r>
            <a:r>
              <a:rPr kumimoji="0" lang="en-US" altLang="zh-CN" sz="1600" b="1" i="0" u="none" strike="noStrike" kern="0" cap="none" spc="0" normalizeH="0" baseline="0" noProof="0" dirty="0">
                <a:ln>
                  <a:noFill/>
                </a:ln>
                <a:solidFill>
                  <a:srgbClr val="717171"/>
                </a:solidFill>
                <a:effectLst/>
                <a:uLnTx/>
                <a:uFillTx/>
              </a:rPr>
              <a:t>young women </a:t>
            </a:r>
            <a:r>
              <a:rPr kumimoji="0" lang="en-US" altLang="zh-CN" sz="1600" b="1" i="0" u="none" strike="noStrike" kern="0" cap="none" spc="0" normalizeH="0" baseline="0" noProof="0" dirty="0" smtClean="0">
                <a:ln>
                  <a:noFill/>
                </a:ln>
                <a:solidFill>
                  <a:srgbClr val="717171"/>
                </a:solidFill>
                <a:effectLst/>
                <a:uLnTx/>
                <a:uFillTx/>
              </a:rPr>
              <a:t>for a </a:t>
            </a:r>
            <a:r>
              <a:rPr kumimoji="0" lang="en-US" altLang="zh-CN" sz="1600" b="1" i="0" u="none" strike="noStrike" kern="0" cap="none" spc="0" normalizeH="0" baseline="0" noProof="0" dirty="0">
                <a:ln>
                  <a:noFill/>
                </a:ln>
                <a:solidFill>
                  <a:srgbClr val="717171"/>
                </a:solidFill>
                <a:effectLst/>
                <a:uLnTx/>
                <a:uFillTx/>
              </a:rPr>
              <a:t>period of 3 days each</a:t>
            </a:r>
          </a:p>
          <a:p>
            <a:pPr marL="0" marR="0" lvl="0" indent="0" defTabSz="914400" eaLnBrk="1" fontAlgn="base" latinLnBrk="0" hangingPunct="1">
              <a:lnSpc>
                <a:spcPct val="100000"/>
              </a:lnSpc>
              <a:spcBef>
                <a:spcPct val="0"/>
              </a:spcBef>
              <a:spcAft>
                <a:spcPct val="0"/>
              </a:spcAft>
              <a:buClrTx/>
              <a:buSzTx/>
              <a:buFontTx/>
              <a:buNone/>
              <a:tabLst/>
              <a:defRPr/>
            </a:pPr>
            <a:endParaRPr kumimoji="0" lang="en-ZA" sz="1600" b="1" i="0" u="none" strike="noStrike" kern="0" cap="none" spc="0" normalizeH="0" baseline="0" noProof="0" dirty="0">
              <a:ln>
                <a:noFill/>
              </a:ln>
              <a:solidFill>
                <a:srgbClr val="717171"/>
              </a:solidFill>
              <a:effectLst/>
              <a:uLnTx/>
              <a:uFillTx/>
              <a:cs typeface="Arial" charset="0"/>
            </a:endParaRPr>
          </a:p>
        </p:txBody>
      </p:sp>
      <p:sp>
        <p:nvSpPr>
          <p:cNvPr id="21" name="TextBox 20"/>
          <p:cNvSpPr txBox="1"/>
          <p:nvPr/>
        </p:nvSpPr>
        <p:spPr>
          <a:xfrm>
            <a:off x="3916694" y="3294292"/>
            <a:ext cx="1572783" cy="952500"/>
          </a:xfrm>
          <a:prstGeom prst="rect">
            <a:avLst/>
          </a:prstGeom>
          <a:noFill/>
        </p:spPr>
        <p:txBody>
          <a:bodyPr wrap="square" lIns="0" tIns="0" rIns="0" bIns="0" rtlCol="0">
            <a:no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ZA" sz="1600" b="1" i="0" u="none" strike="noStrike" kern="0" cap="none" spc="0" normalizeH="0" baseline="0" noProof="0" dirty="0" smtClean="0">
                <a:ln>
                  <a:noFill/>
                </a:ln>
                <a:solidFill>
                  <a:srgbClr val="717171"/>
                </a:solidFill>
                <a:effectLst/>
                <a:uLnTx/>
                <a:uFillTx/>
                <a:cs typeface="Arial" charset="0"/>
              </a:rPr>
              <a:t>8 </a:t>
            </a:r>
            <a:r>
              <a:rPr kumimoji="0" lang="en-ZA" sz="1600" b="1" i="0" u="none" strike="noStrike" kern="0" cap="none" spc="0" normalizeH="0" baseline="0" noProof="0" dirty="0">
                <a:ln>
                  <a:noFill/>
                </a:ln>
                <a:solidFill>
                  <a:srgbClr val="717171"/>
                </a:solidFill>
                <a:effectLst/>
                <a:uLnTx/>
                <a:uFillTx/>
                <a:cs typeface="Arial" charset="0"/>
              </a:rPr>
              <a:t>digitally savvy participants</a:t>
            </a:r>
          </a:p>
        </p:txBody>
      </p:sp>
      <p:sp>
        <p:nvSpPr>
          <p:cNvPr id="22" name="TextBox 21"/>
          <p:cNvSpPr txBox="1"/>
          <p:nvPr/>
        </p:nvSpPr>
        <p:spPr>
          <a:xfrm>
            <a:off x="5662472" y="3301125"/>
            <a:ext cx="1491351" cy="952500"/>
          </a:xfrm>
          <a:prstGeom prst="rect">
            <a:avLst/>
          </a:prstGeom>
          <a:noFill/>
        </p:spPr>
        <p:txBody>
          <a:bodyPr wrap="square" lIns="0" tIns="0" rIns="0" bIns="0" rtlCol="0">
            <a:no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ZA" sz="1600" b="1" i="0" u="none" strike="noStrike" kern="0" cap="none" spc="0" normalizeH="0" baseline="0" noProof="0" dirty="0">
                <a:ln>
                  <a:noFill/>
                </a:ln>
                <a:solidFill>
                  <a:srgbClr val="717171"/>
                </a:solidFill>
                <a:effectLst/>
                <a:uLnTx/>
                <a:uFillTx/>
                <a:cs typeface="Arial" charset="0"/>
              </a:rPr>
              <a:t>Friendship quads with 12 </a:t>
            </a:r>
            <a:r>
              <a:rPr kumimoji="0" lang="en-ZA" sz="1600" b="1" i="0" u="none" strike="noStrike" kern="0" cap="none" spc="0" normalizeH="0" baseline="0" noProof="0" dirty="0" smtClean="0">
                <a:ln>
                  <a:noFill/>
                </a:ln>
                <a:solidFill>
                  <a:srgbClr val="717171"/>
                </a:solidFill>
                <a:effectLst/>
                <a:uLnTx/>
                <a:uFillTx/>
                <a:cs typeface="Arial" charset="0"/>
              </a:rPr>
              <a:t>participants</a:t>
            </a:r>
            <a:endParaRPr kumimoji="0" lang="en-ZA" sz="1600" b="1" i="0" u="none" strike="noStrike" kern="0" cap="none" spc="0" normalizeH="0" baseline="0" noProof="0" dirty="0">
              <a:ln>
                <a:noFill/>
              </a:ln>
              <a:solidFill>
                <a:srgbClr val="717171"/>
              </a:solidFill>
              <a:effectLst/>
              <a:uLnTx/>
              <a:uFillTx/>
              <a:cs typeface="Arial" charset="0"/>
            </a:endParaRPr>
          </a:p>
        </p:txBody>
      </p:sp>
      <p:sp>
        <p:nvSpPr>
          <p:cNvPr id="23" name="TextBox 22"/>
          <p:cNvSpPr txBox="1"/>
          <p:nvPr/>
        </p:nvSpPr>
        <p:spPr>
          <a:xfrm>
            <a:off x="7414985" y="3301060"/>
            <a:ext cx="1521283" cy="927814"/>
          </a:xfrm>
          <a:prstGeom prst="rect">
            <a:avLst/>
          </a:prstGeom>
          <a:noFill/>
        </p:spPr>
        <p:txBody>
          <a:bodyPr wrap="square" lIns="0" tIns="0" rIns="0" bIns="0" rtlCol="0">
            <a:no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ZA" sz="1600" b="1" i="0" u="none" strike="noStrike" kern="0" cap="none" spc="0" normalizeH="0" baseline="0" noProof="0" dirty="0" smtClean="0">
                <a:ln>
                  <a:noFill/>
                </a:ln>
                <a:solidFill>
                  <a:srgbClr val="717171"/>
                </a:solidFill>
                <a:effectLst/>
                <a:uLnTx/>
                <a:uFillTx/>
                <a:cs typeface="Arial" charset="0"/>
              </a:rPr>
              <a:t>11 </a:t>
            </a:r>
            <a:r>
              <a:rPr kumimoji="0" lang="en-ZA" sz="1600" b="1" i="0" u="none" strike="noStrike" kern="0" cap="none" spc="0" normalizeH="0" baseline="0" noProof="0" dirty="0">
                <a:ln>
                  <a:noFill/>
                </a:ln>
                <a:solidFill>
                  <a:srgbClr val="717171"/>
                </a:solidFill>
                <a:effectLst/>
                <a:uLnTx/>
                <a:uFillTx/>
                <a:cs typeface="Arial" charset="0"/>
              </a:rPr>
              <a:t>interviews with key </a:t>
            </a:r>
            <a:r>
              <a:rPr kumimoji="0" lang="en-ZA" sz="1600" b="1" i="0" u="none" strike="noStrike" kern="0" cap="none" spc="0" normalizeH="0" baseline="0" noProof="0" dirty="0" smtClean="0">
                <a:ln>
                  <a:noFill/>
                </a:ln>
                <a:solidFill>
                  <a:srgbClr val="717171"/>
                </a:solidFill>
                <a:effectLst/>
                <a:uLnTx/>
                <a:uFillTx/>
                <a:cs typeface="Arial" charset="0"/>
              </a:rPr>
              <a:t>influencers</a:t>
            </a:r>
            <a:endParaRPr kumimoji="0" lang="en-ZA" sz="1600" b="1" i="0" u="none" strike="noStrike" kern="0" cap="none" spc="0" normalizeH="0" baseline="0" noProof="0" dirty="0">
              <a:ln>
                <a:noFill/>
              </a:ln>
              <a:solidFill>
                <a:srgbClr val="717171"/>
              </a:solidFill>
              <a:effectLst/>
              <a:uLnTx/>
              <a:uFillTx/>
              <a:cs typeface="Arial" charset="0"/>
            </a:endParaRPr>
          </a:p>
        </p:txBody>
      </p:sp>
      <p:sp>
        <p:nvSpPr>
          <p:cNvPr id="24" name="Freeform 83"/>
          <p:cNvSpPr>
            <a:spLocks/>
          </p:cNvSpPr>
          <p:nvPr/>
        </p:nvSpPr>
        <p:spPr bwMode="auto">
          <a:xfrm>
            <a:off x="3085960" y="4436846"/>
            <a:ext cx="1722251" cy="1242730"/>
          </a:xfrm>
          <a:prstGeom prst="rect">
            <a:avLst/>
          </a:prstGeom>
          <a:solidFill>
            <a:schemeClr val="accent6">
              <a:lumMod val="75000"/>
              <a:alpha val="75000"/>
            </a:schemeClr>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800" b="1" i="0" u="none" strike="noStrike" kern="0" cap="none" spc="0" normalizeH="0" baseline="0" noProof="0">
              <a:ln>
                <a:noFill/>
              </a:ln>
              <a:effectLst/>
              <a:uLnTx/>
              <a:uFillTx/>
              <a:cs typeface="Arial" charset="0"/>
            </a:endParaRPr>
          </a:p>
        </p:txBody>
      </p:sp>
      <p:sp>
        <p:nvSpPr>
          <p:cNvPr id="25" name="TextBox 24"/>
          <p:cNvSpPr txBox="1"/>
          <p:nvPr/>
        </p:nvSpPr>
        <p:spPr>
          <a:xfrm>
            <a:off x="3426782" y="4876344"/>
            <a:ext cx="1694156" cy="24622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effectLst/>
                <a:uLnTx/>
                <a:uFillTx/>
              </a:rPr>
              <a:t>IDIs (Bolt-on)</a:t>
            </a:r>
          </a:p>
        </p:txBody>
      </p:sp>
      <p:sp>
        <p:nvSpPr>
          <p:cNvPr id="26" name="TextBox 25"/>
          <p:cNvSpPr txBox="1"/>
          <p:nvPr/>
        </p:nvSpPr>
        <p:spPr>
          <a:xfrm>
            <a:off x="3729031" y="2368955"/>
            <a:ext cx="1615543"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ysClr val="windowText" lastClr="000000"/>
                </a:solidFill>
                <a:effectLst/>
                <a:uLnTx/>
                <a:uFillTx/>
              </a:rPr>
              <a:t>Auto </a:t>
            </a:r>
            <a:endParaRPr kumimoji="0" lang="en-ZA" sz="1600" b="1"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ysClr val="windowText" lastClr="000000"/>
                </a:solidFill>
                <a:effectLst/>
                <a:uLnTx/>
                <a:uFillTx/>
              </a:rPr>
              <a:t>Ethnography</a:t>
            </a:r>
            <a:endParaRPr kumimoji="0" lang="en-ZA" sz="1600" b="1" i="0" u="none" strike="noStrike" kern="0" cap="none" spc="0" normalizeH="0" baseline="0" noProof="0" dirty="0">
              <a:ln>
                <a:noFill/>
              </a:ln>
              <a:solidFill>
                <a:sysClr val="windowText" lastClr="000000"/>
              </a:solidFill>
              <a:effectLst/>
              <a:uLnTx/>
              <a:uFillTx/>
            </a:endParaRPr>
          </a:p>
        </p:txBody>
      </p:sp>
      <p:cxnSp>
        <p:nvCxnSpPr>
          <p:cNvPr id="27" name="Straight Connector 26"/>
          <p:cNvCxnSpPr/>
          <p:nvPr/>
        </p:nvCxnSpPr>
        <p:spPr>
          <a:xfrm>
            <a:off x="8872592" y="3176073"/>
            <a:ext cx="0" cy="2840477"/>
          </a:xfrm>
          <a:prstGeom prst="line">
            <a:avLst/>
          </a:prstGeom>
          <a:noFill/>
          <a:ln w="9525" cap="flat" cmpd="sng" algn="ctr">
            <a:solidFill>
              <a:srgbClr val="333333"/>
            </a:solidFill>
            <a:prstDash val="solid"/>
          </a:ln>
          <a:effectLst/>
        </p:spPr>
      </p:cxnSp>
      <p:sp>
        <p:nvSpPr>
          <p:cNvPr id="28" name="TextBox 27"/>
          <p:cNvSpPr txBox="1"/>
          <p:nvPr/>
        </p:nvSpPr>
        <p:spPr>
          <a:xfrm>
            <a:off x="4996485" y="4679686"/>
            <a:ext cx="1847329" cy="952500"/>
          </a:xfrm>
          <a:prstGeom prst="rect">
            <a:avLst/>
          </a:prstGeom>
          <a:noFill/>
        </p:spPr>
        <p:txBody>
          <a:bodyPr wrap="square" lIns="0" tIns="0" rIns="0" bIns="0" rtlCol="0">
            <a:no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ZA" sz="1600" b="1" i="0" u="none" strike="noStrike" kern="0" cap="none" spc="0" normalizeH="0" baseline="0" noProof="0" dirty="0" smtClean="0">
                <a:ln>
                  <a:noFill/>
                </a:ln>
                <a:solidFill>
                  <a:srgbClr val="717171"/>
                </a:solidFill>
                <a:effectLst/>
                <a:uLnTx/>
                <a:uFillTx/>
                <a:cs typeface="Arial" charset="0"/>
              </a:rPr>
              <a:t>6 IDIs one-on-one</a:t>
            </a:r>
            <a:r>
              <a:rPr kumimoji="0" lang="en-ZA" sz="1600" b="1" i="0" u="none" strike="noStrike" kern="0" cap="none" spc="0" normalizeH="0" baseline="0" noProof="0" dirty="0">
                <a:ln>
                  <a:noFill/>
                </a:ln>
                <a:solidFill>
                  <a:srgbClr val="717171"/>
                </a:solidFill>
                <a:effectLst/>
                <a:uLnTx/>
                <a:uFillTx/>
                <a:cs typeface="Arial" charset="0"/>
              </a:rPr>
              <a:t>, and then paired </a:t>
            </a:r>
            <a:r>
              <a:rPr kumimoji="0" lang="en-ZA" sz="1600" b="1" i="0" u="none" strike="noStrike" kern="0" cap="none" spc="0" normalizeH="0" baseline="0" noProof="0" dirty="0" smtClean="0">
                <a:ln>
                  <a:noFill/>
                </a:ln>
                <a:solidFill>
                  <a:srgbClr val="717171"/>
                </a:solidFill>
                <a:effectLst/>
                <a:uLnTx/>
                <a:uFillTx/>
                <a:cs typeface="Arial" charset="0"/>
              </a:rPr>
              <a:t>with partners</a:t>
            </a:r>
            <a:endParaRPr kumimoji="0" lang="en-ZA" sz="1600" b="1" i="0" u="none" strike="noStrike" kern="0" cap="none" spc="0" normalizeH="0" baseline="0" noProof="0" dirty="0">
              <a:ln>
                <a:noFill/>
              </a:ln>
              <a:solidFill>
                <a:srgbClr val="717171"/>
              </a:solidFill>
              <a:effectLst/>
              <a:uLnTx/>
              <a:uFillTx/>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ZA" sz="1600" b="1" i="0" u="none" strike="noStrike" kern="0" cap="none" spc="0" normalizeH="0" baseline="0" noProof="0" dirty="0">
              <a:ln>
                <a:noFill/>
              </a:ln>
              <a:solidFill>
                <a:srgbClr val="717171"/>
              </a:solidFill>
              <a:effectLst/>
              <a:uLnTx/>
              <a:uFillTx/>
              <a:cs typeface="Arial" charset="0"/>
            </a:endParaRPr>
          </a:p>
        </p:txBody>
      </p:sp>
      <p:cxnSp>
        <p:nvCxnSpPr>
          <p:cNvPr id="34" name="Straight Connector 33"/>
          <p:cNvCxnSpPr/>
          <p:nvPr/>
        </p:nvCxnSpPr>
        <p:spPr>
          <a:xfrm>
            <a:off x="317930" y="3207979"/>
            <a:ext cx="0" cy="2840477"/>
          </a:xfrm>
          <a:prstGeom prst="line">
            <a:avLst/>
          </a:prstGeom>
          <a:noFill/>
          <a:ln w="9525" cap="flat" cmpd="sng" algn="ctr">
            <a:solidFill>
              <a:srgbClr val="333333"/>
            </a:solidFill>
            <a:prstDash val="solid"/>
          </a:ln>
          <a:effectLst/>
        </p:spPr>
      </p:cxnSp>
    </p:spTree>
    <p:extLst>
      <p:ext uri="{BB962C8B-B14F-4D97-AF65-F5344CB8AC3E}">
        <p14:creationId xmlns:p14="http://schemas.microsoft.com/office/powerpoint/2010/main" val="323322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80" y="897129"/>
            <a:ext cx="6381750" cy="854073"/>
          </a:xfrm>
        </p:spPr>
        <p:txBody>
          <a:bodyPr/>
          <a:lstStyle/>
          <a:p>
            <a:r>
              <a:rPr lang="en-US" dirty="0" smtClean="0"/>
              <a:t>Differentiated Segments</a:t>
            </a:r>
            <a:endParaRPr lang="en-US" dirty="0"/>
          </a:p>
        </p:txBody>
      </p:sp>
      <p:sp>
        <p:nvSpPr>
          <p:cNvPr id="4" name="Footer Placeholder 3"/>
          <p:cNvSpPr>
            <a:spLocks noGrp="1"/>
          </p:cNvSpPr>
          <p:nvPr>
            <p:ph type="ftr" sz="quarter" idx="11"/>
          </p:nvPr>
        </p:nvSpPr>
        <p:spPr/>
        <p:txBody>
          <a:bodyPr/>
          <a:lstStyle/>
          <a:p>
            <a:r>
              <a:rPr lang="en-US" smtClean="0"/>
              <a:t>AIDS 2018</a:t>
            </a:r>
            <a:endParaRPr lang="en-US"/>
          </a:p>
        </p:txBody>
      </p:sp>
      <p:sp>
        <p:nvSpPr>
          <p:cNvPr id="5" name="Slide Number Placeholder 4"/>
          <p:cNvSpPr>
            <a:spLocks noGrp="1"/>
          </p:cNvSpPr>
          <p:nvPr>
            <p:ph type="sldNum" sz="quarter" idx="12"/>
          </p:nvPr>
        </p:nvSpPr>
        <p:spPr/>
        <p:txBody>
          <a:bodyPr/>
          <a:lstStyle/>
          <a:p>
            <a:fld id="{7B2863BB-91EB-4DA4-902F-B86539811037}" type="slidenum">
              <a:rPr lang="en-US" smtClean="0"/>
              <a:t>7</a:t>
            </a:fld>
            <a:endParaRPr lang="en-US"/>
          </a:p>
        </p:txBody>
      </p:sp>
      <p:cxnSp>
        <p:nvCxnSpPr>
          <p:cNvPr id="7" name="Straight Connector 6"/>
          <p:cNvCxnSpPr/>
          <p:nvPr/>
        </p:nvCxnSpPr>
        <p:spPr>
          <a:xfrm>
            <a:off x="4674090" y="2399527"/>
            <a:ext cx="0" cy="3835984"/>
          </a:xfrm>
          <a:prstGeom prst="line">
            <a:avLst/>
          </a:prstGeom>
          <a:noFill/>
          <a:ln w="19050" cap="flat" cmpd="sng" algn="ctr">
            <a:solidFill>
              <a:srgbClr val="717171">
                <a:lumMod val="50000"/>
                <a:lumOff val="50000"/>
              </a:srgbClr>
            </a:solidFill>
            <a:prstDash val="solid"/>
            <a:miter lim="800000"/>
          </a:ln>
          <a:effectLst/>
        </p:spPr>
      </p:cxnSp>
      <p:cxnSp>
        <p:nvCxnSpPr>
          <p:cNvPr id="8" name="Straight Connector 7"/>
          <p:cNvCxnSpPr>
            <a:stCxn id="11" idx="3"/>
            <a:endCxn id="12" idx="1"/>
          </p:cNvCxnSpPr>
          <p:nvPr/>
        </p:nvCxnSpPr>
        <p:spPr>
          <a:xfrm flipV="1">
            <a:off x="1810930" y="4377179"/>
            <a:ext cx="5600965" cy="4965"/>
          </a:xfrm>
          <a:prstGeom prst="line">
            <a:avLst/>
          </a:prstGeom>
          <a:noFill/>
          <a:ln w="19050" cap="flat" cmpd="sng" algn="ctr">
            <a:solidFill>
              <a:srgbClr val="717171">
                <a:lumMod val="50000"/>
                <a:lumOff val="50000"/>
              </a:srgbClr>
            </a:solidFill>
            <a:prstDash val="solid"/>
            <a:miter lim="800000"/>
          </a:ln>
          <a:effectLst/>
        </p:spPr>
      </p:cxnSp>
      <p:sp>
        <p:nvSpPr>
          <p:cNvPr id="9" name="Rectangle 8"/>
          <p:cNvSpPr/>
          <p:nvPr/>
        </p:nvSpPr>
        <p:spPr bwMode="ltGray">
          <a:xfrm>
            <a:off x="3904210" y="2272474"/>
            <a:ext cx="1621876" cy="330642"/>
          </a:xfrm>
          <a:prstGeom prst="rect">
            <a:avLst/>
          </a:prstGeom>
          <a:solidFill>
            <a:srgbClr val="E5007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srgbClr val="FFFFFF"/>
                </a:solidFill>
                <a:effectLst/>
                <a:uLnTx/>
                <a:uFillTx/>
                <a:latin typeface="Arial"/>
                <a:ea typeface="+mn-ea"/>
                <a:cs typeface="+mn-cs"/>
              </a:rPr>
              <a:t>PRIVILEGED</a:t>
            </a:r>
          </a:p>
        </p:txBody>
      </p:sp>
      <p:sp>
        <p:nvSpPr>
          <p:cNvPr id="10" name="Rectangle 9"/>
          <p:cNvSpPr/>
          <p:nvPr/>
        </p:nvSpPr>
        <p:spPr bwMode="ltGray">
          <a:xfrm>
            <a:off x="3904210" y="6044717"/>
            <a:ext cx="1414405" cy="317847"/>
          </a:xfrm>
          <a:prstGeom prst="rect">
            <a:avLst/>
          </a:prstGeom>
          <a:solidFill>
            <a:srgbClr val="E5007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srgbClr val="FFFFFF"/>
                </a:solidFill>
                <a:effectLst/>
                <a:uLnTx/>
                <a:uFillTx/>
                <a:latin typeface="Arial"/>
                <a:ea typeface="+mn-ea"/>
                <a:cs typeface="+mn-cs"/>
              </a:rPr>
              <a:t>SURVIVAL</a:t>
            </a:r>
          </a:p>
        </p:txBody>
      </p:sp>
      <p:sp>
        <p:nvSpPr>
          <p:cNvPr id="11" name="Rectangle 10"/>
          <p:cNvSpPr/>
          <p:nvPr/>
        </p:nvSpPr>
        <p:spPr bwMode="ltGray">
          <a:xfrm>
            <a:off x="362680" y="4191569"/>
            <a:ext cx="1448250" cy="381150"/>
          </a:xfrm>
          <a:prstGeom prst="rect">
            <a:avLst/>
          </a:prstGeom>
          <a:solidFill>
            <a:srgbClr val="E5007E">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srgbClr val="FFFFFF"/>
                </a:solidFill>
                <a:effectLst/>
                <a:uLnTx/>
                <a:uFillTx/>
                <a:latin typeface="Arial"/>
                <a:ea typeface="+mn-ea"/>
                <a:cs typeface="+mn-cs"/>
              </a:rPr>
              <a:t>LOW RISK</a:t>
            </a:r>
          </a:p>
        </p:txBody>
      </p:sp>
      <p:sp>
        <p:nvSpPr>
          <p:cNvPr id="12" name="Rectangle 11"/>
          <p:cNvSpPr/>
          <p:nvPr/>
        </p:nvSpPr>
        <p:spPr bwMode="ltGray">
          <a:xfrm>
            <a:off x="7411895" y="4202171"/>
            <a:ext cx="1474693" cy="350015"/>
          </a:xfrm>
          <a:prstGeom prst="rect">
            <a:avLst/>
          </a:prstGeom>
          <a:solidFill>
            <a:srgbClr val="E5007E">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srgbClr val="FFFFFF"/>
                </a:solidFill>
                <a:effectLst/>
                <a:uLnTx/>
                <a:uFillTx/>
                <a:latin typeface="Arial"/>
                <a:ea typeface="+mn-ea"/>
                <a:cs typeface="+mn-cs"/>
              </a:rPr>
              <a:t>HIGH RISK</a:t>
            </a:r>
          </a:p>
        </p:txBody>
      </p:sp>
      <p:grpSp>
        <p:nvGrpSpPr>
          <p:cNvPr id="23" name="noun_project_1570.eps"/>
          <p:cNvGrpSpPr>
            <a:grpSpLocks/>
          </p:cNvGrpSpPr>
          <p:nvPr/>
        </p:nvGrpSpPr>
        <p:grpSpPr bwMode="auto">
          <a:xfrm>
            <a:off x="1194785" y="4898964"/>
            <a:ext cx="579437" cy="608012"/>
            <a:chOff x="2826" y="1937"/>
            <a:chExt cx="366" cy="383"/>
          </a:xfrm>
          <a:solidFill>
            <a:srgbClr val="FF0000"/>
          </a:solidFill>
        </p:grpSpPr>
        <p:sp>
          <p:nvSpPr>
            <p:cNvPr id="25" name="Freeform 199"/>
            <p:cNvSpPr>
              <a:spLocks noEditPoints="1"/>
            </p:cNvSpPr>
            <p:nvPr/>
          </p:nvSpPr>
          <p:spPr bwMode="auto">
            <a:xfrm>
              <a:off x="2827" y="2028"/>
              <a:ext cx="365" cy="292"/>
            </a:xfrm>
            <a:custGeom>
              <a:avLst/>
              <a:gdLst>
                <a:gd name="T0" fmla="*/ 27 w 3289"/>
                <a:gd name="T1" fmla="*/ 16 h 2626"/>
                <a:gd name="T2" fmla="*/ 28 w 3289"/>
                <a:gd name="T3" fmla="*/ 17 h 2626"/>
                <a:gd name="T4" fmla="*/ 28 w 3289"/>
                <a:gd name="T5" fmla="*/ 16 h 2626"/>
                <a:gd name="T6" fmla="*/ 27 w 3289"/>
                <a:gd name="T7" fmla="*/ 16 h 2626"/>
                <a:gd name="T8" fmla="*/ 23 w 3289"/>
                <a:gd name="T9" fmla="*/ 13 h 2626"/>
                <a:gd name="T10" fmla="*/ 24 w 3289"/>
                <a:gd name="T11" fmla="*/ 14 h 2626"/>
                <a:gd name="T12" fmla="*/ 25 w 3289"/>
                <a:gd name="T13" fmla="*/ 13 h 2626"/>
                <a:gd name="T14" fmla="*/ 24 w 3289"/>
                <a:gd name="T15" fmla="*/ 13 h 2626"/>
                <a:gd name="T16" fmla="*/ 13 w 3289"/>
                <a:gd name="T17" fmla="*/ 0 h 2626"/>
                <a:gd name="T18" fmla="*/ 16 w 3289"/>
                <a:gd name="T19" fmla="*/ 1 h 2626"/>
                <a:gd name="T20" fmla="*/ 19 w 3289"/>
                <a:gd name="T21" fmla="*/ 3 h 2626"/>
                <a:gd name="T22" fmla="*/ 15 w 3289"/>
                <a:gd name="T23" fmla="*/ 7 h 2626"/>
                <a:gd name="T24" fmla="*/ 15 w 3289"/>
                <a:gd name="T25" fmla="*/ 9 h 2626"/>
                <a:gd name="T26" fmla="*/ 16 w 3289"/>
                <a:gd name="T27" fmla="*/ 10 h 2626"/>
                <a:gd name="T28" fmla="*/ 17 w 3289"/>
                <a:gd name="T29" fmla="*/ 11 h 2626"/>
                <a:gd name="T30" fmla="*/ 25 w 3289"/>
                <a:gd name="T31" fmla="*/ 7 h 2626"/>
                <a:gd name="T32" fmla="*/ 25 w 3289"/>
                <a:gd name="T33" fmla="*/ 6 h 2626"/>
                <a:gd name="T34" fmla="*/ 24 w 3289"/>
                <a:gd name="T35" fmla="*/ 5 h 2626"/>
                <a:gd name="T36" fmla="*/ 24 w 3289"/>
                <a:gd name="T37" fmla="*/ 6 h 2626"/>
                <a:gd name="T38" fmla="*/ 19 w 3289"/>
                <a:gd name="T39" fmla="*/ 9 h 2626"/>
                <a:gd name="T40" fmla="*/ 18 w 3289"/>
                <a:gd name="T41" fmla="*/ 10 h 2626"/>
                <a:gd name="T42" fmla="*/ 17 w 3289"/>
                <a:gd name="T43" fmla="*/ 9 h 2626"/>
                <a:gd name="T44" fmla="*/ 16 w 3289"/>
                <a:gd name="T45" fmla="*/ 9 h 2626"/>
                <a:gd name="T46" fmla="*/ 17 w 3289"/>
                <a:gd name="T47" fmla="*/ 8 h 2626"/>
                <a:gd name="T48" fmla="*/ 23 w 3289"/>
                <a:gd name="T49" fmla="*/ 2 h 2626"/>
                <a:gd name="T50" fmla="*/ 26 w 3289"/>
                <a:gd name="T51" fmla="*/ 0 h 2626"/>
                <a:gd name="T52" fmla="*/ 30 w 3289"/>
                <a:gd name="T53" fmla="*/ 0 h 2626"/>
                <a:gd name="T54" fmla="*/ 33 w 3289"/>
                <a:gd name="T55" fmla="*/ 1 h 2626"/>
                <a:gd name="T56" fmla="*/ 36 w 3289"/>
                <a:gd name="T57" fmla="*/ 2 h 2626"/>
                <a:gd name="T58" fmla="*/ 38 w 3289"/>
                <a:gd name="T59" fmla="*/ 5 h 2626"/>
                <a:gd name="T60" fmla="*/ 40 w 3289"/>
                <a:gd name="T61" fmla="*/ 8 h 2626"/>
                <a:gd name="T62" fmla="*/ 41 w 3289"/>
                <a:gd name="T63" fmla="*/ 11 h 2626"/>
                <a:gd name="T64" fmla="*/ 40 w 3289"/>
                <a:gd name="T65" fmla="*/ 14 h 2626"/>
                <a:gd name="T66" fmla="*/ 39 w 3289"/>
                <a:gd name="T67" fmla="*/ 17 h 2626"/>
                <a:gd name="T68" fmla="*/ 25 w 3289"/>
                <a:gd name="T69" fmla="*/ 32 h 2626"/>
                <a:gd name="T70" fmla="*/ 23 w 3289"/>
                <a:gd name="T71" fmla="*/ 32 h 2626"/>
                <a:gd name="T72" fmla="*/ 22 w 3289"/>
                <a:gd name="T73" fmla="*/ 32 h 2626"/>
                <a:gd name="T74" fmla="*/ 22 w 3289"/>
                <a:gd name="T75" fmla="*/ 31 h 2626"/>
                <a:gd name="T76" fmla="*/ 22 w 3289"/>
                <a:gd name="T77" fmla="*/ 30 h 2626"/>
                <a:gd name="T78" fmla="*/ 31 w 3289"/>
                <a:gd name="T79" fmla="*/ 20 h 2626"/>
                <a:gd name="T80" fmla="*/ 31 w 3289"/>
                <a:gd name="T81" fmla="*/ 20 h 2626"/>
                <a:gd name="T82" fmla="*/ 30 w 3289"/>
                <a:gd name="T83" fmla="*/ 19 h 2626"/>
                <a:gd name="T84" fmla="*/ 21 w 3289"/>
                <a:gd name="T85" fmla="*/ 29 h 2626"/>
                <a:gd name="T86" fmla="*/ 20 w 3289"/>
                <a:gd name="T87" fmla="*/ 29 h 2626"/>
                <a:gd name="T88" fmla="*/ 12 w 3289"/>
                <a:gd name="T89" fmla="*/ 21 h 2626"/>
                <a:gd name="T90" fmla="*/ 10 w 3289"/>
                <a:gd name="T91" fmla="*/ 19 h 2626"/>
                <a:gd name="T92" fmla="*/ 9 w 3289"/>
                <a:gd name="T93" fmla="*/ 19 h 2626"/>
                <a:gd name="T94" fmla="*/ 9 w 3289"/>
                <a:gd name="T95" fmla="*/ 20 h 2626"/>
                <a:gd name="T96" fmla="*/ 10 w 3289"/>
                <a:gd name="T97" fmla="*/ 22 h 2626"/>
                <a:gd name="T98" fmla="*/ 18 w 3289"/>
                <a:gd name="T99" fmla="*/ 30 h 2626"/>
                <a:gd name="T100" fmla="*/ 18 w 3289"/>
                <a:gd name="T101" fmla="*/ 31 h 2626"/>
                <a:gd name="T102" fmla="*/ 17 w 3289"/>
                <a:gd name="T103" fmla="*/ 32 h 2626"/>
                <a:gd name="T104" fmla="*/ 16 w 3289"/>
                <a:gd name="T105" fmla="*/ 32 h 2626"/>
                <a:gd name="T106" fmla="*/ 2 w 3289"/>
                <a:gd name="T107" fmla="*/ 18 h 2626"/>
                <a:gd name="T108" fmla="*/ 1 w 3289"/>
                <a:gd name="T109" fmla="*/ 15 h 2626"/>
                <a:gd name="T110" fmla="*/ 0 w 3289"/>
                <a:gd name="T111" fmla="*/ 12 h 2626"/>
                <a:gd name="T112" fmla="*/ 0 w 3289"/>
                <a:gd name="T113" fmla="*/ 8 h 2626"/>
                <a:gd name="T114" fmla="*/ 2 w 3289"/>
                <a:gd name="T115" fmla="*/ 5 h 2626"/>
                <a:gd name="T116" fmla="*/ 4 w 3289"/>
                <a:gd name="T117" fmla="*/ 3 h 2626"/>
                <a:gd name="T118" fmla="*/ 7 w 3289"/>
                <a:gd name="T119" fmla="*/ 1 h 2626"/>
                <a:gd name="T120" fmla="*/ 10 w 3289"/>
                <a:gd name="T121" fmla="*/ 0 h 26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9"/>
                <a:gd name="T184" fmla="*/ 0 h 2626"/>
                <a:gd name="T185" fmla="*/ 3289 w 3289"/>
                <a:gd name="T186" fmla="*/ 2626 h 26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9" h="2626">
                  <a:moveTo>
                    <a:pt x="2211" y="1289"/>
                  </a:moveTo>
                  <a:lnTo>
                    <a:pt x="2194" y="1291"/>
                  </a:lnTo>
                  <a:lnTo>
                    <a:pt x="2177" y="1297"/>
                  </a:lnTo>
                  <a:lnTo>
                    <a:pt x="2164" y="1309"/>
                  </a:lnTo>
                  <a:lnTo>
                    <a:pt x="1549" y="1923"/>
                  </a:lnTo>
                  <a:lnTo>
                    <a:pt x="1645" y="2018"/>
                  </a:lnTo>
                  <a:lnTo>
                    <a:pt x="2259" y="1403"/>
                  </a:lnTo>
                  <a:lnTo>
                    <a:pt x="2270" y="1390"/>
                  </a:lnTo>
                  <a:lnTo>
                    <a:pt x="2276" y="1374"/>
                  </a:lnTo>
                  <a:lnTo>
                    <a:pt x="2278" y="1357"/>
                  </a:lnTo>
                  <a:lnTo>
                    <a:pt x="2276" y="1339"/>
                  </a:lnTo>
                  <a:lnTo>
                    <a:pt x="2270" y="1323"/>
                  </a:lnTo>
                  <a:lnTo>
                    <a:pt x="2259" y="1309"/>
                  </a:lnTo>
                  <a:lnTo>
                    <a:pt x="2244" y="1297"/>
                  </a:lnTo>
                  <a:lnTo>
                    <a:pt x="2228" y="1291"/>
                  </a:lnTo>
                  <a:lnTo>
                    <a:pt x="2211" y="1289"/>
                  </a:lnTo>
                  <a:close/>
                  <a:moveTo>
                    <a:pt x="1933" y="1011"/>
                  </a:moveTo>
                  <a:lnTo>
                    <a:pt x="1915" y="1013"/>
                  </a:lnTo>
                  <a:lnTo>
                    <a:pt x="1899" y="1019"/>
                  </a:lnTo>
                  <a:lnTo>
                    <a:pt x="1886" y="1031"/>
                  </a:lnTo>
                  <a:lnTo>
                    <a:pt x="1883" y="1030"/>
                  </a:lnTo>
                  <a:lnTo>
                    <a:pt x="1270" y="1644"/>
                  </a:lnTo>
                  <a:lnTo>
                    <a:pt x="1365" y="1740"/>
                  </a:lnTo>
                  <a:lnTo>
                    <a:pt x="1981" y="1125"/>
                  </a:lnTo>
                  <a:lnTo>
                    <a:pt x="1992" y="1112"/>
                  </a:lnTo>
                  <a:lnTo>
                    <a:pt x="1998" y="1096"/>
                  </a:lnTo>
                  <a:lnTo>
                    <a:pt x="2000" y="1078"/>
                  </a:lnTo>
                  <a:lnTo>
                    <a:pt x="1998" y="1061"/>
                  </a:lnTo>
                  <a:lnTo>
                    <a:pt x="1992" y="1045"/>
                  </a:lnTo>
                  <a:lnTo>
                    <a:pt x="1981" y="1031"/>
                  </a:lnTo>
                  <a:lnTo>
                    <a:pt x="1966" y="1019"/>
                  </a:lnTo>
                  <a:lnTo>
                    <a:pt x="1950" y="1013"/>
                  </a:lnTo>
                  <a:lnTo>
                    <a:pt x="1933" y="1011"/>
                  </a:lnTo>
                  <a:close/>
                  <a:moveTo>
                    <a:pt x="899" y="0"/>
                  </a:moveTo>
                  <a:lnTo>
                    <a:pt x="968" y="1"/>
                  </a:lnTo>
                  <a:lnTo>
                    <a:pt x="1036" y="7"/>
                  </a:lnTo>
                  <a:lnTo>
                    <a:pt x="1104" y="19"/>
                  </a:lnTo>
                  <a:lnTo>
                    <a:pt x="1171" y="36"/>
                  </a:lnTo>
                  <a:lnTo>
                    <a:pt x="1237" y="57"/>
                  </a:lnTo>
                  <a:lnTo>
                    <a:pt x="1302" y="85"/>
                  </a:lnTo>
                  <a:lnTo>
                    <a:pt x="1364" y="116"/>
                  </a:lnTo>
                  <a:lnTo>
                    <a:pt x="1425" y="154"/>
                  </a:lnTo>
                  <a:lnTo>
                    <a:pt x="1483" y="196"/>
                  </a:lnTo>
                  <a:lnTo>
                    <a:pt x="1538" y="243"/>
                  </a:lnTo>
                  <a:lnTo>
                    <a:pt x="1270" y="503"/>
                  </a:lnTo>
                  <a:lnTo>
                    <a:pt x="1238" y="538"/>
                  </a:lnTo>
                  <a:lnTo>
                    <a:pt x="1215" y="573"/>
                  </a:lnTo>
                  <a:lnTo>
                    <a:pt x="1200" y="607"/>
                  </a:lnTo>
                  <a:lnTo>
                    <a:pt x="1191" y="641"/>
                  </a:lnTo>
                  <a:lnTo>
                    <a:pt x="1188" y="673"/>
                  </a:lnTo>
                  <a:lnTo>
                    <a:pt x="1192" y="705"/>
                  </a:lnTo>
                  <a:lnTo>
                    <a:pt x="1202" y="735"/>
                  </a:lnTo>
                  <a:lnTo>
                    <a:pt x="1217" y="764"/>
                  </a:lnTo>
                  <a:lnTo>
                    <a:pt x="1235" y="791"/>
                  </a:lnTo>
                  <a:lnTo>
                    <a:pt x="1258" y="816"/>
                  </a:lnTo>
                  <a:lnTo>
                    <a:pt x="1285" y="838"/>
                  </a:lnTo>
                  <a:lnTo>
                    <a:pt x="1314" y="858"/>
                  </a:lnTo>
                  <a:lnTo>
                    <a:pt x="1347" y="875"/>
                  </a:lnTo>
                  <a:lnTo>
                    <a:pt x="1381" y="889"/>
                  </a:lnTo>
                  <a:lnTo>
                    <a:pt x="1417" y="899"/>
                  </a:lnTo>
                  <a:lnTo>
                    <a:pt x="1455" y="907"/>
                  </a:lnTo>
                  <a:lnTo>
                    <a:pt x="997" y="1366"/>
                  </a:lnTo>
                  <a:lnTo>
                    <a:pt x="1089" y="1459"/>
                  </a:lnTo>
                  <a:lnTo>
                    <a:pt x="2002" y="546"/>
                  </a:lnTo>
                  <a:lnTo>
                    <a:pt x="2013" y="531"/>
                  </a:lnTo>
                  <a:lnTo>
                    <a:pt x="2019" y="515"/>
                  </a:lnTo>
                  <a:lnTo>
                    <a:pt x="2021" y="498"/>
                  </a:lnTo>
                  <a:lnTo>
                    <a:pt x="2019" y="481"/>
                  </a:lnTo>
                  <a:lnTo>
                    <a:pt x="2013" y="465"/>
                  </a:lnTo>
                  <a:lnTo>
                    <a:pt x="2002" y="451"/>
                  </a:lnTo>
                  <a:lnTo>
                    <a:pt x="1987" y="440"/>
                  </a:lnTo>
                  <a:lnTo>
                    <a:pt x="1972" y="434"/>
                  </a:lnTo>
                  <a:lnTo>
                    <a:pt x="1955" y="432"/>
                  </a:lnTo>
                  <a:lnTo>
                    <a:pt x="1938" y="434"/>
                  </a:lnTo>
                  <a:lnTo>
                    <a:pt x="1921" y="440"/>
                  </a:lnTo>
                  <a:lnTo>
                    <a:pt x="1907" y="451"/>
                  </a:lnTo>
                  <a:lnTo>
                    <a:pt x="1653" y="704"/>
                  </a:lnTo>
                  <a:lnTo>
                    <a:pt x="1631" y="723"/>
                  </a:lnTo>
                  <a:lnTo>
                    <a:pt x="1606" y="741"/>
                  </a:lnTo>
                  <a:lnTo>
                    <a:pt x="1580" y="756"/>
                  </a:lnTo>
                  <a:lnTo>
                    <a:pt x="1552" y="769"/>
                  </a:lnTo>
                  <a:lnTo>
                    <a:pt x="1524" y="778"/>
                  </a:lnTo>
                  <a:lnTo>
                    <a:pt x="1495" y="785"/>
                  </a:lnTo>
                  <a:lnTo>
                    <a:pt x="1466" y="788"/>
                  </a:lnTo>
                  <a:lnTo>
                    <a:pt x="1438" y="787"/>
                  </a:lnTo>
                  <a:lnTo>
                    <a:pt x="1411" y="783"/>
                  </a:lnTo>
                  <a:lnTo>
                    <a:pt x="1386" y="774"/>
                  </a:lnTo>
                  <a:lnTo>
                    <a:pt x="1362" y="763"/>
                  </a:lnTo>
                  <a:lnTo>
                    <a:pt x="1342" y="746"/>
                  </a:lnTo>
                  <a:lnTo>
                    <a:pt x="1330" y="731"/>
                  </a:lnTo>
                  <a:lnTo>
                    <a:pt x="1324" y="715"/>
                  </a:lnTo>
                  <a:lnTo>
                    <a:pt x="1322" y="698"/>
                  </a:lnTo>
                  <a:lnTo>
                    <a:pt x="1324" y="681"/>
                  </a:lnTo>
                  <a:lnTo>
                    <a:pt x="1330" y="664"/>
                  </a:lnTo>
                  <a:lnTo>
                    <a:pt x="1342" y="650"/>
                  </a:lnTo>
                  <a:lnTo>
                    <a:pt x="1724" y="268"/>
                  </a:lnTo>
                  <a:lnTo>
                    <a:pt x="1776" y="219"/>
                  </a:lnTo>
                  <a:lnTo>
                    <a:pt x="1831" y="176"/>
                  </a:lnTo>
                  <a:lnTo>
                    <a:pt x="1890" y="137"/>
                  </a:lnTo>
                  <a:lnTo>
                    <a:pt x="1949" y="103"/>
                  </a:lnTo>
                  <a:lnTo>
                    <a:pt x="2012" y="73"/>
                  </a:lnTo>
                  <a:lnTo>
                    <a:pt x="2075" y="49"/>
                  </a:lnTo>
                  <a:lnTo>
                    <a:pt x="2139" y="29"/>
                  </a:lnTo>
                  <a:lnTo>
                    <a:pt x="2205" y="15"/>
                  </a:lnTo>
                  <a:lnTo>
                    <a:pt x="2272" y="5"/>
                  </a:lnTo>
                  <a:lnTo>
                    <a:pt x="2339" y="0"/>
                  </a:lnTo>
                  <a:lnTo>
                    <a:pt x="2406" y="0"/>
                  </a:lnTo>
                  <a:lnTo>
                    <a:pt x="2473" y="5"/>
                  </a:lnTo>
                  <a:lnTo>
                    <a:pt x="2538" y="15"/>
                  </a:lnTo>
                  <a:lnTo>
                    <a:pt x="2604" y="29"/>
                  </a:lnTo>
                  <a:lnTo>
                    <a:pt x="2669" y="49"/>
                  </a:lnTo>
                  <a:lnTo>
                    <a:pt x="2733" y="73"/>
                  </a:lnTo>
                  <a:lnTo>
                    <a:pt x="2794" y="103"/>
                  </a:lnTo>
                  <a:lnTo>
                    <a:pt x="2855" y="137"/>
                  </a:lnTo>
                  <a:lnTo>
                    <a:pt x="2912" y="176"/>
                  </a:lnTo>
                  <a:lnTo>
                    <a:pt x="2967" y="219"/>
                  </a:lnTo>
                  <a:lnTo>
                    <a:pt x="3020" y="268"/>
                  </a:lnTo>
                  <a:lnTo>
                    <a:pt x="3069" y="320"/>
                  </a:lnTo>
                  <a:lnTo>
                    <a:pt x="3113" y="376"/>
                  </a:lnTo>
                  <a:lnTo>
                    <a:pt x="3152" y="434"/>
                  </a:lnTo>
                  <a:lnTo>
                    <a:pt x="3186" y="493"/>
                  </a:lnTo>
                  <a:lnTo>
                    <a:pt x="3216" y="556"/>
                  </a:lnTo>
                  <a:lnTo>
                    <a:pt x="3240" y="618"/>
                  </a:lnTo>
                  <a:lnTo>
                    <a:pt x="3259" y="683"/>
                  </a:lnTo>
                  <a:lnTo>
                    <a:pt x="3274" y="749"/>
                  </a:lnTo>
                  <a:lnTo>
                    <a:pt x="3284" y="816"/>
                  </a:lnTo>
                  <a:lnTo>
                    <a:pt x="3289" y="882"/>
                  </a:lnTo>
                  <a:lnTo>
                    <a:pt x="3289" y="949"/>
                  </a:lnTo>
                  <a:lnTo>
                    <a:pt x="3284" y="1016"/>
                  </a:lnTo>
                  <a:lnTo>
                    <a:pt x="3274" y="1083"/>
                  </a:lnTo>
                  <a:lnTo>
                    <a:pt x="3259" y="1149"/>
                  </a:lnTo>
                  <a:lnTo>
                    <a:pt x="3240" y="1213"/>
                  </a:lnTo>
                  <a:lnTo>
                    <a:pt x="3216" y="1276"/>
                  </a:lnTo>
                  <a:lnTo>
                    <a:pt x="3186" y="1339"/>
                  </a:lnTo>
                  <a:lnTo>
                    <a:pt x="3152" y="1398"/>
                  </a:lnTo>
                  <a:lnTo>
                    <a:pt x="3113" y="1456"/>
                  </a:lnTo>
                  <a:lnTo>
                    <a:pt x="3069" y="1512"/>
                  </a:lnTo>
                  <a:lnTo>
                    <a:pt x="3020" y="1564"/>
                  </a:lnTo>
                  <a:lnTo>
                    <a:pt x="1996" y="2588"/>
                  </a:lnTo>
                  <a:lnTo>
                    <a:pt x="1976" y="2604"/>
                  </a:lnTo>
                  <a:lnTo>
                    <a:pt x="1954" y="2616"/>
                  </a:lnTo>
                  <a:lnTo>
                    <a:pt x="1929" y="2623"/>
                  </a:lnTo>
                  <a:lnTo>
                    <a:pt x="1905" y="2626"/>
                  </a:lnTo>
                  <a:lnTo>
                    <a:pt x="1879" y="2623"/>
                  </a:lnTo>
                  <a:lnTo>
                    <a:pt x="1856" y="2616"/>
                  </a:lnTo>
                  <a:lnTo>
                    <a:pt x="1834" y="2604"/>
                  </a:lnTo>
                  <a:lnTo>
                    <a:pt x="1813" y="2588"/>
                  </a:lnTo>
                  <a:lnTo>
                    <a:pt x="1796" y="2567"/>
                  </a:lnTo>
                  <a:lnTo>
                    <a:pt x="1785" y="2545"/>
                  </a:lnTo>
                  <a:lnTo>
                    <a:pt x="1777" y="2522"/>
                  </a:lnTo>
                  <a:lnTo>
                    <a:pt x="1775" y="2496"/>
                  </a:lnTo>
                  <a:lnTo>
                    <a:pt x="1777" y="2472"/>
                  </a:lnTo>
                  <a:lnTo>
                    <a:pt x="1785" y="2448"/>
                  </a:lnTo>
                  <a:lnTo>
                    <a:pt x="1796" y="2425"/>
                  </a:lnTo>
                  <a:lnTo>
                    <a:pt x="1813" y="2405"/>
                  </a:lnTo>
                  <a:lnTo>
                    <a:pt x="2460" y="1759"/>
                  </a:lnTo>
                  <a:lnTo>
                    <a:pt x="2537" y="1681"/>
                  </a:lnTo>
                  <a:lnTo>
                    <a:pt x="2548" y="1668"/>
                  </a:lnTo>
                  <a:lnTo>
                    <a:pt x="2554" y="1652"/>
                  </a:lnTo>
                  <a:lnTo>
                    <a:pt x="2556" y="1635"/>
                  </a:lnTo>
                  <a:lnTo>
                    <a:pt x="2554" y="1618"/>
                  </a:lnTo>
                  <a:lnTo>
                    <a:pt x="2548" y="1601"/>
                  </a:lnTo>
                  <a:lnTo>
                    <a:pt x="2537" y="1587"/>
                  </a:lnTo>
                  <a:lnTo>
                    <a:pt x="2522" y="1575"/>
                  </a:lnTo>
                  <a:lnTo>
                    <a:pt x="2507" y="1569"/>
                  </a:lnTo>
                  <a:lnTo>
                    <a:pt x="2490" y="1567"/>
                  </a:lnTo>
                  <a:lnTo>
                    <a:pt x="2473" y="1569"/>
                  </a:lnTo>
                  <a:lnTo>
                    <a:pt x="2456" y="1575"/>
                  </a:lnTo>
                  <a:lnTo>
                    <a:pt x="2442" y="1587"/>
                  </a:lnTo>
                  <a:lnTo>
                    <a:pt x="1736" y="2292"/>
                  </a:lnTo>
                  <a:lnTo>
                    <a:pt x="1716" y="2309"/>
                  </a:lnTo>
                  <a:lnTo>
                    <a:pt x="1692" y="2321"/>
                  </a:lnTo>
                  <a:lnTo>
                    <a:pt x="1669" y="2327"/>
                  </a:lnTo>
                  <a:lnTo>
                    <a:pt x="1645" y="2331"/>
                  </a:lnTo>
                  <a:lnTo>
                    <a:pt x="1619" y="2327"/>
                  </a:lnTo>
                  <a:lnTo>
                    <a:pt x="1596" y="2321"/>
                  </a:lnTo>
                  <a:lnTo>
                    <a:pt x="1573" y="2309"/>
                  </a:lnTo>
                  <a:lnTo>
                    <a:pt x="1552" y="2292"/>
                  </a:lnTo>
                  <a:lnTo>
                    <a:pt x="995" y="1735"/>
                  </a:lnTo>
                  <a:lnTo>
                    <a:pt x="846" y="1587"/>
                  </a:lnTo>
                  <a:lnTo>
                    <a:pt x="833" y="1575"/>
                  </a:lnTo>
                  <a:lnTo>
                    <a:pt x="816" y="1569"/>
                  </a:lnTo>
                  <a:lnTo>
                    <a:pt x="799" y="1567"/>
                  </a:lnTo>
                  <a:lnTo>
                    <a:pt x="782" y="1569"/>
                  </a:lnTo>
                  <a:lnTo>
                    <a:pt x="766" y="1575"/>
                  </a:lnTo>
                  <a:lnTo>
                    <a:pt x="751" y="1587"/>
                  </a:lnTo>
                  <a:lnTo>
                    <a:pt x="740" y="1601"/>
                  </a:lnTo>
                  <a:lnTo>
                    <a:pt x="734" y="1618"/>
                  </a:lnTo>
                  <a:lnTo>
                    <a:pt x="732" y="1635"/>
                  </a:lnTo>
                  <a:lnTo>
                    <a:pt x="734" y="1652"/>
                  </a:lnTo>
                  <a:lnTo>
                    <a:pt x="740" y="1668"/>
                  </a:lnTo>
                  <a:lnTo>
                    <a:pt x="751" y="1681"/>
                  </a:lnTo>
                  <a:lnTo>
                    <a:pt x="828" y="1759"/>
                  </a:lnTo>
                  <a:lnTo>
                    <a:pt x="1440" y="2371"/>
                  </a:lnTo>
                  <a:lnTo>
                    <a:pt x="1456" y="2391"/>
                  </a:lnTo>
                  <a:lnTo>
                    <a:pt x="1467" y="2413"/>
                  </a:lnTo>
                  <a:lnTo>
                    <a:pt x="1475" y="2438"/>
                  </a:lnTo>
                  <a:lnTo>
                    <a:pt x="1477" y="2462"/>
                  </a:lnTo>
                  <a:lnTo>
                    <a:pt x="1475" y="2487"/>
                  </a:lnTo>
                  <a:lnTo>
                    <a:pt x="1467" y="2511"/>
                  </a:lnTo>
                  <a:lnTo>
                    <a:pt x="1456" y="2533"/>
                  </a:lnTo>
                  <a:lnTo>
                    <a:pt x="1440" y="2553"/>
                  </a:lnTo>
                  <a:lnTo>
                    <a:pt x="1420" y="2570"/>
                  </a:lnTo>
                  <a:lnTo>
                    <a:pt x="1396" y="2582"/>
                  </a:lnTo>
                  <a:lnTo>
                    <a:pt x="1373" y="2589"/>
                  </a:lnTo>
                  <a:lnTo>
                    <a:pt x="1347" y="2592"/>
                  </a:lnTo>
                  <a:lnTo>
                    <a:pt x="1323" y="2589"/>
                  </a:lnTo>
                  <a:lnTo>
                    <a:pt x="1300" y="2582"/>
                  </a:lnTo>
                  <a:lnTo>
                    <a:pt x="1276" y="2570"/>
                  </a:lnTo>
                  <a:lnTo>
                    <a:pt x="1256" y="2553"/>
                  </a:lnTo>
                  <a:lnTo>
                    <a:pt x="268" y="1564"/>
                  </a:lnTo>
                  <a:lnTo>
                    <a:pt x="219" y="1512"/>
                  </a:lnTo>
                  <a:lnTo>
                    <a:pt x="175" y="1456"/>
                  </a:lnTo>
                  <a:lnTo>
                    <a:pt x="136" y="1398"/>
                  </a:lnTo>
                  <a:lnTo>
                    <a:pt x="102" y="1339"/>
                  </a:lnTo>
                  <a:lnTo>
                    <a:pt x="74" y="1276"/>
                  </a:lnTo>
                  <a:lnTo>
                    <a:pt x="49" y="1213"/>
                  </a:lnTo>
                  <a:lnTo>
                    <a:pt x="29" y="1149"/>
                  </a:lnTo>
                  <a:lnTo>
                    <a:pt x="14" y="1083"/>
                  </a:lnTo>
                  <a:lnTo>
                    <a:pt x="5" y="1016"/>
                  </a:lnTo>
                  <a:lnTo>
                    <a:pt x="0" y="949"/>
                  </a:lnTo>
                  <a:lnTo>
                    <a:pt x="0" y="882"/>
                  </a:lnTo>
                  <a:lnTo>
                    <a:pt x="5" y="816"/>
                  </a:lnTo>
                  <a:lnTo>
                    <a:pt x="14" y="749"/>
                  </a:lnTo>
                  <a:lnTo>
                    <a:pt x="29" y="683"/>
                  </a:lnTo>
                  <a:lnTo>
                    <a:pt x="49" y="618"/>
                  </a:lnTo>
                  <a:lnTo>
                    <a:pt x="74" y="556"/>
                  </a:lnTo>
                  <a:lnTo>
                    <a:pt x="102" y="493"/>
                  </a:lnTo>
                  <a:lnTo>
                    <a:pt x="136" y="434"/>
                  </a:lnTo>
                  <a:lnTo>
                    <a:pt x="175" y="376"/>
                  </a:lnTo>
                  <a:lnTo>
                    <a:pt x="219" y="320"/>
                  </a:lnTo>
                  <a:lnTo>
                    <a:pt x="268" y="268"/>
                  </a:lnTo>
                  <a:lnTo>
                    <a:pt x="322" y="218"/>
                  </a:lnTo>
                  <a:lnTo>
                    <a:pt x="378" y="174"/>
                  </a:lnTo>
                  <a:lnTo>
                    <a:pt x="438" y="133"/>
                  </a:lnTo>
                  <a:lnTo>
                    <a:pt x="499" y="99"/>
                  </a:lnTo>
                  <a:lnTo>
                    <a:pt x="563" y="70"/>
                  </a:lnTo>
                  <a:lnTo>
                    <a:pt x="629" y="45"/>
                  </a:lnTo>
                  <a:lnTo>
                    <a:pt x="695" y="26"/>
                  </a:lnTo>
                  <a:lnTo>
                    <a:pt x="762" y="12"/>
                  </a:lnTo>
                  <a:lnTo>
                    <a:pt x="830" y="4"/>
                  </a:lnTo>
                  <a:lnTo>
                    <a:pt x="899"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smtClean="0">
                <a:ln>
                  <a:noFill/>
                </a:ln>
                <a:solidFill>
                  <a:srgbClr val="717171"/>
                </a:solidFill>
                <a:effectLst/>
                <a:uLnTx/>
                <a:uFillTx/>
              </a:endParaRPr>
            </a:p>
          </p:txBody>
        </p:sp>
        <p:sp>
          <p:nvSpPr>
            <p:cNvPr id="26" name="Freeform 200"/>
            <p:cNvSpPr>
              <a:spLocks/>
            </p:cNvSpPr>
            <p:nvPr/>
          </p:nvSpPr>
          <p:spPr bwMode="auto">
            <a:xfrm>
              <a:off x="2826" y="1937"/>
              <a:ext cx="364" cy="91"/>
            </a:xfrm>
            <a:custGeom>
              <a:avLst/>
              <a:gdLst>
                <a:gd name="T0" fmla="*/ 20 w 3275"/>
                <a:gd name="T1" fmla="*/ 0 h 822"/>
                <a:gd name="T2" fmla="*/ 20 w 3275"/>
                <a:gd name="T3" fmla="*/ 0 h 822"/>
                <a:gd name="T4" fmla="*/ 20 w 3275"/>
                <a:gd name="T5" fmla="*/ 0 h 822"/>
                <a:gd name="T6" fmla="*/ 20 w 3275"/>
                <a:gd name="T7" fmla="*/ 0 h 822"/>
                <a:gd name="T8" fmla="*/ 39 w 3275"/>
                <a:gd name="T9" fmla="*/ 7 h 822"/>
                <a:gd name="T10" fmla="*/ 40 w 3275"/>
                <a:gd name="T11" fmla="*/ 8 h 822"/>
                <a:gd name="T12" fmla="*/ 40 w 3275"/>
                <a:gd name="T13" fmla="*/ 8 h 822"/>
                <a:gd name="T14" fmla="*/ 40 w 3275"/>
                <a:gd name="T15" fmla="*/ 9 h 822"/>
                <a:gd name="T16" fmla="*/ 40 w 3275"/>
                <a:gd name="T17" fmla="*/ 9 h 822"/>
                <a:gd name="T18" fmla="*/ 40 w 3275"/>
                <a:gd name="T19" fmla="*/ 10 h 822"/>
                <a:gd name="T20" fmla="*/ 40 w 3275"/>
                <a:gd name="T21" fmla="*/ 10 h 822"/>
                <a:gd name="T22" fmla="*/ 39 w 3275"/>
                <a:gd name="T23" fmla="*/ 10 h 822"/>
                <a:gd name="T24" fmla="*/ 38 w 3275"/>
                <a:gd name="T25" fmla="*/ 10 h 822"/>
                <a:gd name="T26" fmla="*/ 36 w 3275"/>
                <a:gd name="T27" fmla="*/ 9 h 822"/>
                <a:gd name="T28" fmla="*/ 35 w 3275"/>
                <a:gd name="T29" fmla="*/ 9 h 822"/>
                <a:gd name="T30" fmla="*/ 33 w 3275"/>
                <a:gd name="T31" fmla="*/ 8 h 822"/>
                <a:gd name="T32" fmla="*/ 31 w 3275"/>
                <a:gd name="T33" fmla="*/ 7 h 822"/>
                <a:gd name="T34" fmla="*/ 28 w 3275"/>
                <a:gd name="T35" fmla="*/ 7 h 822"/>
                <a:gd name="T36" fmla="*/ 26 w 3275"/>
                <a:gd name="T37" fmla="*/ 6 h 822"/>
                <a:gd name="T38" fmla="*/ 23 w 3275"/>
                <a:gd name="T39" fmla="*/ 6 h 822"/>
                <a:gd name="T40" fmla="*/ 20 w 3275"/>
                <a:gd name="T41" fmla="*/ 6 h 822"/>
                <a:gd name="T42" fmla="*/ 17 w 3275"/>
                <a:gd name="T43" fmla="*/ 6 h 822"/>
                <a:gd name="T44" fmla="*/ 14 w 3275"/>
                <a:gd name="T45" fmla="*/ 7 h 822"/>
                <a:gd name="T46" fmla="*/ 11 w 3275"/>
                <a:gd name="T47" fmla="*/ 7 h 822"/>
                <a:gd name="T48" fmla="*/ 9 w 3275"/>
                <a:gd name="T49" fmla="*/ 8 h 822"/>
                <a:gd name="T50" fmla="*/ 2 w 3275"/>
                <a:gd name="T51" fmla="*/ 10 h 822"/>
                <a:gd name="T52" fmla="*/ 2 w 3275"/>
                <a:gd name="T53" fmla="*/ 10 h 822"/>
                <a:gd name="T54" fmla="*/ 1 w 3275"/>
                <a:gd name="T55" fmla="*/ 10 h 822"/>
                <a:gd name="T56" fmla="*/ 0 w 3275"/>
                <a:gd name="T57" fmla="*/ 10 h 822"/>
                <a:gd name="T58" fmla="*/ 0 w 3275"/>
                <a:gd name="T59" fmla="*/ 9 h 822"/>
                <a:gd name="T60" fmla="*/ 0 w 3275"/>
                <a:gd name="T61" fmla="*/ 9 h 822"/>
                <a:gd name="T62" fmla="*/ 0 w 3275"/>
                <a:gd name="T63" fmla="*/ 8 h 822"/>
                <a:gd name="T64" fmla="*/ 0 w 3275"/>
                <a:gd name="T65" fmla="*/ 8 h 822"/>
                <a:gd name="T66" fmla="*/ 1 w 3275"/>
                <a:gd name="T67" fmla="*/ 7 h 822"/>
                <a:gd name="T68" fmla="*/ 4 w 3275"/>
                <a:gd name="T69" fmla="*/ 1 h 822"/>
                <a:gd name="T70" fmla="*/ 8 w 3275"/>
                <a:gd name="T71" fmla="*/ 4 h 822"/>
                <a:gd name="T72" fmla="*/ 19 w 3275"/>
                <a:gd name="T73" fmla="*/ 0 h 822"/>
                <a:gd name="T74" fmla="*/ 19 w 3275"/>
                <a:gd name="T75" fmla="*/ 0 h 822"/>
                <a:gd name="T76" fmla="*/ 19 w 3275"/>
                <a:gd name="T77" fmla="*/ 0 h 822"/>
                <a:gd name="T78" fmla="*/ 20 w 3275"/>
                <a:gd name="T79" fmla="*/ 0 h 8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75"/>
                <a:gd name="T121" fmla="*/ 0 h 822"/>
                <a:gd name="T122" fmla="*/ 3275 w 3275"/>
                <a:gd name="T123" fmla="*/ 822 h 8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75" h="822">
                  <a:moveTo>
                    <a:pt x="1595" y="0"/>
                  </a:moveTo>
                  <a:lnTo>
                    <a:pt x="1602" y="0"/>
                  </a:lnTo>
                  <a:lnTo>
                    <a:pt x="1607" y="0"/>
                  </a:lnTo>
                  <a:lnTo>
                    <a:pt x="1614" y="1"/>
                  </a:lnTo>
                  <a:lnTo>
                    <a:pt x="1619" y="2"/>
                  </a:lnTo>
                  <a:lnTo>
                    <a:pt x="1625" y="3"/>
                  </a:lnTo>
                  <a:lnTo>
                    <a:pt x="1632" y="5"/>
                  </a:lnTo>
                  <a:lnTo>
                    <a:pt x="1636" y="6"/>
                  </a:lnTo>
                  <a:lnTo>
                    <a:pt x="1639" y="7"/>
                  </a:lnTo>
                  <a:lnTo>
                    <a:pt x="3195" y="584"/>
                  </a:lnTo>
                  <a:lnTo>
                    <a:pt x="3217" y="595"/>
                  </a:lnTo>
                  <a:lnTo>
                    <a:pt x="3237" y="610"/>
                  </a:lnTo>
                  <a:lnTo>
                    <a:pt x="3253" y="628"/>
                  </a:lnTo>
                  <a:lnTo>
                    <a:pt x="3264" y="648"/>
                  </a:lnTo>
                  <a:lnTo>
                    <a:pt x="3272" y="670"/>
                  </a:lnTo>
                  <a:lnTo>
                    <a:pt x="3275" y="693"/>
                  </a:lnTo>
                  <a:lnTo>
                    <a:pt x="3274" y="718"/>
                  </a:lnTo>
                  <a:lnTo>
                    <a:pt x="3267" y="741"/>
                  </a:lnTo>
                  <a:lnTo>
                    <a:pt x="3256" y="764"/>
                  </a:lnTo>
                  <a:lnTo>
                    <a:pt x="3241" y="785"/>
                  </a:lnTo>
                  <a:lnTo>
                    <a:pt x="3222" y="799"/>
                  </a:lnTo>
                  <a:lnTo>
                    <a:pt x="3200" y="812"/>
                  </a:lnTo>
                  <a:lnTo>
                    <a:pt x="3177" y="819"/>
                  </a:lnTo>
                  <a:lnTo>
                    <a:pt x="3153" y="822"/>
                  </a:lnTo>
                  <a:lnTo>
                    <a:pt x="3130" y="820"/>
                  </a:lnTo>
                  <a:lnTo>
                    <a:pt x="3109" y="813"/>
                  </a:lnTo>
                  <a:lnTo>
                    <a:pt x="2936" y="750"/>
                  </a:lnTo>
                  <a:lnTo>
                    <a:pt x="2915" y="745"/>
                  </a:lnTo>
                  <a:lnTo>
                    <a:pt x="2895" y="738"/>
                  </a:lnTo>
                  <a:lnTo>
                    <a:pt x="2861" y="723"/>
                  </a:lnTo>
                  <a:lnTo>
                    <a:pt x="2826" y="708"/>
                  </a:lnTo>
                  <a:lnTo>
                    <a:pt x="2663" y="649"/>
                  </a:lnTo>
                  <a:lnTo>
                    <a:pt x="2574" y="621"/>
                  </a:lnTo>
                  <a:lnTo>
                    <a:pt x="2481" y="597"/>
                  </a:lnTo>
                  <a:lnTo>
                    <a:pt x="2383" y="576"/>
                  </a:lnTo>
                  <a:lnTo>
                    <a:pt x="2282" y="557"/>
                  </a:lnTo>
                  <a:lnTo>
                    <a:pt x="2178" y="541"/>
                  </a:lnTo>
                  <a:lnTo>
                    <a:pt x="2072" y="527"/>
                  </a:lnTo>
                  <a:lnTo>
                    <a:pt x="1963" y="516"/>
                  </a:lnTo>
                  <a:lnTo>
                    <a:pt x="1851" y="509"/>
                  </a:lnTo>
                  <a:lnTo>
                    <a:pt x="1739" y="505"/>
                  </a:lnTo>
                  <a:lnTo>
                    <a:pt x="1624" y="502"/>
                  </a:lnTo>
                  <a:lnTo>
                    <a:pt x="1500" y="505"/>
                  </a:lnTo>
                  <a:lnTo>
                    <a:pt x="1378" y="510"/>
                  </a:lnTo>
                  <a:lnTo>
                    <a:pt x="1257" y="518"/>
                  </a:lnTo>
                  <a:lnTo>
                    <a:pt x="1140" y="531"/>
                  </a:lnTo>
                  <a:lnTo>
                    <a:pt x="1025" y="547"/>
                  </a:lnTo>
                  <a:lnTo>
                    <a:pt x="914" y="566"/>
                  </a:lnTo>
                  <a:lnTo>
                    <a:pt x="807" y="588"/>
                  </a:lnTo>
                  <a:lnTo>
                    <a:pt x="704" y="614"/>
                  </a:lnTo>
                  <a:lnTo>
                    <a:pt x="605" y="641"/>
                  </a:lnTo>
                  <a:lnTo>
                    <a:pt x="168" y="813"/>
                  </a:lnTo>
                  <a:lnTo>
                    <a:pt x="144" y="820"/>
                  </a:lnTo>
                  <a:lnTo>
                    <a:pt x="122" y="822"/>
                  </a:lnTo>
                  <a:lnTo>
                    <a:pt x="99" y="819"/>
                  </a:lnTo>
                  <a:lnTo>
                    <a:pt x="75" y="812"/>
                  </a:lnTo>
                  <a:lnTo>
                    <a:pt x="54" y="801"/>
                  </a:lnTo>
                  <a:lnTo>
                    <a:pt x="35" y="786"/>
                  </a:lnTo>
                  <a:lnTo>
                    <a:pt x="19" y="767"/>
                  </a:lnTo>
                  <a:lnTo>
                    <a:pt x="7" y="743"/>
                  </a:lnTo>
                  <a:lnTo>
                    <a:pt x="1" y="720"/>
                  </a:lnTo>
                  <a:lnTo>
                    <a:pt x="0" y="696"/>
                  </a:lnTo>
                  <a:lnTo>
                    <a:pt x="2" y="672"/>
                  </a:lnTo>
                  <a:lnTo>
                    <a:pt x="10" y="650"/>
                  </a:lnTo>
                  <a:lnTo>
                    <a:pt x="21" y="629"/>
                  </a:lnTo>
                  <a:lnTo>
                    <a:pt x="36" y="611"/>
                  </a:lnTo>
                  <a:lnTo>
                    <a:pt x="55" y="596"/>
                  </a:lnTo>
                  <a:lnTo>
                    <a:pt x="77" y="584"/>
                  </a:lnTo>
                  <a:lnTo>
                    <a:pt x="296" y="499"/>
                  </a:lnTo>
                  <a:lnTo>
                    <a:pt x="296" y="95"/>
                  </a:lnTo>
                  <a:lnTo>
                    <a:pt x="661" y="95"/>
                  </a:lnTo>
                  <a:lnTo>
                    <a:pt x="661" y="356"/>
                  </a:lnTo>
                  <a:lnTo>
                    <a:pt x="1552" y="7"/>
                  </a:lnTo>
                  <a:lnTo>
                    <a:pt x="1555" y="6"/>
                  </a:lnTo>
                  <a:lnTo>
                    <a:pt x="1559" y="5"/>
                  </a:lnTo>
                  <a:lnTo>
                    <a:pt x="1566" y="3"/>
                  </a:lnTo>
                  <a:lnTo>
                    <a:pt x="1571" y="2"/>
                  </a:lnTo>
                  <a:lnTo>
                    <a:pt x="1577" y="1"/>
                  </a:lnTo>
                  <a:lnTo>
                    <a:pt x="1583" y="0"/>
                  </a:lnTo>
                  <a:lnTo>
                    <a:pt x="1589" y="0"/>
                  </a:lnTo>
                  <a:lnTo>
                    <a:pt x="1595"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smtClean="0">
                <a:ln>
                  <a:noFill/>
                </a:ln>
                <a:solidFill>
                  <a:srgbClr val="717171"/>
                </a:solidFill>
                <a:effectLst/>
                <a:uLnTx/>
                <a:uFillTx/>
              </a:endParaRPr>
            </a:p>
          </p:txBody>
        </p:sp>
      </p:grpSp>
      <p:sp>
        <p:nvSpPr>
          <p:cNvPr id="24" name="Rectangle 23"/>
          <p:cNvSpPr/>
          <p:nvPr/>
        </p:nvSpPr>
        <p:spPr>
          <a:xfrm>
            <a:off x="1867509" y="4971841"/>
            <a:ext cx="1414405" cy="535134"/>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ysClr val="windowText" lastClr="000000"/>
                </a:solidFill>
                <a:effectLst/>
                <a:uLnTx/>
                <a:uFillTx/>
                <a:latin typeface="Arial"/>
                <a:ea typeface="+mn-ea"/>
                <a:cs typeface="+mn-cs"/>
              </a:rPr>
              <a:t>Responsible Mother</a:t>
            </a:r>
          </a:p>
        </p:txBody>
      </p:sp>
      <p:sp>
        <p:nvSpPr>
          <p:cNvPr id="21" name="noun_project_1085.eps"/>
          <p:cNvSpPr>
            <a:spLocks noEditPoints="1"/>
          </p:cNvSpPr>
          <p:nvPr/>
        </p:nvSpPr>
        <p:spPr bwMode="auto">
          <a:xfrm>
            <a:off x="1194785" y="2902215"/>
            <a:ext cx="648678" cy="570106"/>
          </a:xfrm>
          <a:custGeom>
            <a:avLst/>
            <a:gdLst>
              <a:gd name="T0" fmla="*/ 44733811 w 3587"/>
              <a:gd name="T1" fmla="*/ 50743800 h 2960"/>
              <a:gd name="T2" fmla="*/ 48584878 w 3587"/>
              <a:gd name="T3" fmla="*/ 58715561 h 2960"/>
              <a:gd name="T4" fmla="*/ 56932078 w 3587"/>
              <a:gd name="T5" fmla="*/ 55926397 h 2960"/>
              <a:gd name="T6" fmla="*/ 55246046 w 3587"/>
              <a:gd name="T7" fmla="*/ 47247138 h 2960"/>
              <a:gd name="T8" fmla="*/ 19421399 w 3587"/>
              <a:gd name="T9" fmla="*/ 47247138 h 2960"/>
              <a:gd name="T10" fmla="*/ 17735367 w 3587"/>
              <a:gd name="T11" fmla="*/ 55926397 h 2960"/>
              <a:gd name="T12" fmla="*/ 26082567 w 3587"/>
              <a:gd name="T13" fmla="*/ 58715561 h 2960"/>
              <a:gd name="T14" fmla="*/ 29933634 w 3587"/>
              <a:gd name="T15" fmla="*/ 50743800 h 2960"/>
              <a:gd name="T16" fmla="*/ 19067629 w 3587"/>
              <a:gd name="T17" fmla="*/ 44291631 h 2960"/>
              <a:gd name="T18" fmla="*/ 37156766 w 3587"/>
              <a:gd name="T19" fmla="*/ 26995438 h 2960"/>
              <a:gd name="T20" fmla="*/ 40841192 w 3587"/>
              <a:gd name="T21" fmla="*/ 26266877 h 2960"/>
              <a:gd name="T22" fmla="*/ 34159247 w 3587"/>
              <a:gd name="T23" fmla="*/ 26932969 h 2960"/>
              <a:gd name="T24" fmla="*/ 38863718 w 3587"/>
              <a:gd name="T25" fmla="*/ 22749440 h 2960"/>
              <a:gd name="T26" fmla="*/ 37614704 w 3587"/>
              <a:gd name="T27" fmla="*/ 23124108 h 2960"/>
              <a:gd name="T28" fmla="*/ 35658006 w 3587"/>
              <a:gd name="T29" fmla="*/ 23498632 h 2960"/>
              <a:gd name="T30" fmla="*/ 46003601 w 3587"/>
              <a:gd name="T31" fmla="*/ 15235591 h 2960"/>
              <a:gd name="T32" fmla="*/ 45462414 w 3587"/>
              <a:gd name="T33" fmla="*/ 20168457 h 2960"/>
              <a:gd name="T34" fmla="*/ 42464896 w 3587"/>
              <a:gd name="T35" fmla="*/ 17275418 h 2960"/>
              <a:gd name="T36" fmla="*/ 44255096 w 3587"/>
              <a:gd name="T37" fmla="*/ 15318834 h 2960"/>
              <a:gd name="T38" fmla="*/ 32056829 w 3587"/>
              <a:gd name="T39" fmla="*/ 17608393 h 2960"/>
              <a:gd name="T40" fmla="*/ 27373278 w 3587"/>
              <a:gd name="T41" fmla="*/ 19273552 h 2960"/>
              <a:gd name="T42" fmla="*/ 28705396 w 3587"/>
              <a:gd name="T43" fmla="*/ 17337887 h 2960"/>
              <a:gd name="T44" fmla="*/ 43838710 w 3587"/>
              <a:gd name="T45" fmla="*/ 10240400 h 2960"/>
              <a:gd name="T46" fmla="*/ 46211794 w 3587"/>
              <a:gd name="T47" fmla="*/ 12654752 h 2960"/>
              <a:gd name="T48" fmla="*/ 42902058 w 3587"/>
              <a:gd name="T49" fmla="*/ 10719087 h 2960"/>
              <a:gd name="T50" fmla="*/ 31224201 w 3587"/>
              <a:gd name="T51" fmla="*/ 11718154 h 2960"/>
              <a:gd name="T52" fmla="*/ 27394054 w 3587"/>
              <a:gd name="T53" fmla="*/ 11905415 h 2960"/>
              <a:gd name="T54" fmla="*/ 31286673 w 3587"/>
              <a:gd name="T55" fmla="*/ 6910225 h 2960"/>
              <a:gd name="T56" fmla="*/ 23376490 w 3587"/>
              <a:gd name="T57" fmla="*/ 14860922 h 2960"/>
              <a:gd name="T58" fmla="*/ 26748699 w 3587"/>
              <a:gd name="T59" fmla="*/ 27723855 h 2960"/>
              <a:gd name="T60" fmla="*/ 41694740 w 3587"/>
              <a:gd name="T61" fmla="*/ 31074949 h 2960"/>
              <a:gd name="T62" fmla="*/ 50978737 w 3587"/>
              <a:gd name="T63" fmla="*/ 22666196 h 2960"/>
              <a:gd name="T64" fmla="*/ 48834623 w 3587"/>
              <a:gd name="T65" fmla="*/ 9387045 h 2960"/>
              <a:gd name="T66" fmla="*/ 40050260 w 3587"/>
              <a:gd name="T67" fmla="*/ 270650 h 2960"/>
              <a:gd name="T68" fmla="*/ 53143628 w 3587"/>
              <a:gd name="T69" fmla="*/ 7388912 h 2960"/>
              <a:gd name="T70" fmla="*/ 66611542 w 3587"/>
              <a:gd name="T71" fmla="*/ 5432327 h 2960"/>
              <a:gd name="T72" fmla="*/ 74604973 w 3587"/>
              <a:gd name="T73" fmla="*/ 16255577 h 2960"/>
              <a:gd name="T74" fmla="*/ 68859681 w 3587"/>
              <a:gd name="T75" fmla="*/ 28556435 h 2960"/>
              <a:gd name="T76" fmla="*/ 55225126 w 3587"/>
              <a:gd name="T77" fmla="*/ 29222528 h 2960"/>
              <a:gd name="T78" fmla="*/ 57910427 w 3587"/>
              <a:gd name="T79" fmla="*/ 33947213 h 2960"/>
              <a:gd name="T80" fmla="*/ 64384323 w 3587"/>
              <a:gd name="T81" fmla="*/ 42418290 h 2960"/>
              <a:gd name="T82" fmla="*/ 64904733 w 3587"/>
              <a:gd name="T83" fmla="*/ 45790159 h 2960"/>
              <a:gd name="T84" fmla="*/ 64467571 w 3587"/>
              <a:gd name="T85" fmla="*/ 46768452 h 2960"/>
              <a:gd name="T86" fmla="*/ 60970418 w 3587"/>
              <a:gd name="T87" fmla="*/ 45810934 h 2960"/>
              <a:gd name="T88" fmla="*/ 60699753 w 3587"/>
              <a:gd name="T89" fmla="*/ 48454386 h 2960"/>
              <a:gd name="T90" fmla="*/ 58951248 w 3587"/>
              <a:gd name="T91" fmla="*/ 47434400 h 2960"/>
              <a:gd name="T92" fmla="*/ 58035372 w 3587"/>
              <a:gd name="T93" fmla="*/ 58507380 h 2960"/>
              <a:gd name="T94" fmla="*/ 47127670 w 3587"/>
              <a:gd name="T95" fmla="*/ 60651226 h 2960"/>
              <a:gd name="T96" fmla="*/ 33867806 w 3587"/>
              <a:gd name="T97" fmla="*/ 59152554 h 2960"/>
              <a:gd name="T98" fmla="*/ 23584683 w 3587"/>
              <a:gd name="T99" fmla="*/ 61608599 h 2960"/>
              <a:gd name="T100" fmla="*/ 14675376 w 3587"/>
              <a:gd name="T101" fmla="*/ 54656824 h 2960"/>
              <a:gd name="T102" fmla="*/ 15924390 w 3587"/>
              <a:gd name="T103" fmla="*/ 46144053 h 2960"/>
              <a:gd name="T104" fmla="*/ 13197392 w 3587"/>
              <a:gd name="T105" fmla="*/ 48537630 h 2960"/>
              <a:gd name="T106" fmla="*/ 12115019 w 3587"/>
              <a:gd name="T107" fmla="*/ 47080651 h 2960"/>
              <a:gd name="T108" fmla="*/ 11178223 w 3587"/>
              <a:gd name="T109" fmla="*/ 45249004 h 2960"/>
              <a:gd name="T110" fmla="*/ 9034252 w 3587"/>
              <a:gd name="T111" fmla="*/ 45561204 h 2960"/>
              <a:gd name="T112" fmla="*/ 10886781 w 3587"/>
              <a:gd name="T113" fmla="*/ 40982231 h 2960"/>
              <a:gd name="T114" fmla="*/ 22856080 w 3587"/>
              <a:gd name="T115" fmla="*/ 29576277 h 2960"/>
              <a:gd name="T116" fmla="*/ 13176616 w 3587"/>
              <a:gd name="T117" fmla="*/ 30783525 h 2960"/>
              <a:gd name="T118" fmla="*/ 1582008 w 3587"/>
              <a:gd name="T119" fmla="*/ 23894075 h 2960"/>
              <a:gd name="T120" fmla="*/ 2248139 w 3587"/>
              <a:gd name="T121" fmla="*/ 10219481 h 2960"/>
              <a:gd name="T122" fmla="*/ 14404710 w 3587"/>
              <a:gd name="T123" fmla="*/ 4454179 h 2960"/>
              <a:gd name="T124" fmla="*/ 25853598 w 3587"/>
              <a:gd name="T125" fmla="*/ 3642374 h 2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87"/>
              <a:gd name="T190" fmla="*/ 0 h 2960"/>
              <a:gd name="T191" fmla="*/ 3587 w 3587"/>
              <a:gd name="T192" fmla="*/ 2960 h 2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87" h="2960">
                <a:moveTo>
                  <a:pt x="2459" y="2203"/>
                </a:moveTo>
                <a:lnTo>
                  <a:pt x="2414" y="2206"/>
                </a:lnTo>
                <a:lnTo>
                  <a:pt x="2373" y="2214"/>
                </a:lnTo>
                <a:lnTo>
                  <a:pt x="2334" y="2228"/>
                </a:lnTo>
                <a:lnTo>
                  <a:pt x="2296" y="2247"/>
                </a:lnTo>
                <a:lnTo>
                  <a:pt x="2262" y="2270"/>
                </a:lnTo>
                <a:lnTo>
                  <a:pt x="2232" y="2297"/>
                </a:lnTo>
                <a:lnTo>
                  <a:pt x="2204" y="2328"/>
                </a:lnTo>
                <a:lnTo>
                  <a:pt x="2182" y="2362"/>
                </a:lnTo>
                <a:lnTo>
                  <a:pt x="2163" y="2399"/>
                </a:lnTo>
                <a:lnTo>
                  <a:pt x="2149" y="2438"/>
                </a:lnTo>
                <a:lnTo>
                  <a:pt x="2140" y="2481"/>
                </a:lnTo>
                <a:lnTo>
                  <a:pt x="2137" y="2524"/>
                </a:lnTo>
                <a:lnTo>
                  <a:pt x="2140" y="2568"/>
                </a:lnTo>
                <a:lnTo>
                  <a:pt x="2149" y="2609"/>
                </a:lnTo>
                <a:lnTo>
                  <a:pt x="2163" y="2650"/>
                </a:lnTo>
                <a:lnTo>
                  <a:pt x="2182" y="2687"/>
                </a:lnTo>
                <a:lnTo>
                  <a:pt x="2204" y="2720"/>
                </a:lnTo>
                <a:lnTo>
                  <a:pt x="2232" y="2752"/>
                </a:lnTo>
                <a:lnTo>
                  <a:pt x="2262" y="2779"/>
                </a:lnTo>
                <a:lnTo>
                  <a:pt x="2296" y="2802"/>
                </a:lnTo>
                <a:lnTo>
                  <a:pt x="2334" y="2821"/>
                </a:lnTo>
                <a:lnTo>
                  <a:pt x="2373" y="2834"/>
                </a:lnTo>
                <a:lnTo>
                  <a:pt x="2414" y="2842"/>
                </a:lnTo>
                <a:lnTo>
                  <a:pt x="2459" y="2846"/>
                </a:lnTo>
                <a:lnTo>
                  <a:pt x="2502" y="2842"/>
                </a:lnTo>
                <a:lnTo>
                  <a:pt x="2544" y="2834"/>
                </a:lnTo>
                <a:lnTo>
                  <a:pt x="2583" y="2821"/>
                </a:lnTo>
                <a:lnTo>
                  <a:pt x="2620" y="2802"/>
                </a:lnTo>
                <a:lnTo>
                  <a:pt x="2654" y="2779"/>
                </a:lnTo>
                <a:lnTo>
                  <a:pt x="2685" y="2752"/>
                </a:lnTo>
                <a:lnTo>
                  <a:pt x="2712" y="2720"/>
                </a:lnTo>
                <a:lnTo>
                  <a:pt x="2735" y="2687"/>
                </a:lnTo>
                <a:lnTo>
                  <a:pt x="2753" y="2650"/>
                </a:lnTo>
                <a:lnTo>
                  <a:pt x="2767" y="2609"/>
                </a:lnTo>
                <a:lnTo>
                  <a:pt x="2776" y="2568"/>
                </a:lnTo>
                <a:lnTo>
                  <a:pt x="2779" y="2524"/>
                </a:lnTo>
                <a:lnTo>
                  <a:pt x="2776" y="2481"/>
                </a:lnTo>
                <a:lnTo>
                  <a:pt x="2767" y="2438"/>
                </a:lnTo>
                <a:lnTo>
                  <a:pt x="2753" y="2399"/>
                </a:lnTo>
                <a:lnTo>
                  <a:pt x="2735" y="2362"/>
                </a:lnTo>
                <a:lnTo>
                  <a:pt x="2712" y="2328"/>
                </a:lnTo>
                <a:lnTo>
                  <a:pt x="2685" y="2297"/>
                </a:lnTo>
                <a:lnTo>
                  <a:pt x="2654" y="2270"/>
                </a:lnTo>
                <a:lnTo>
                  <a:pt x="2620" y="2247"/>
                </a:lnTo>
                <a:lnTo>
                  <a:pt x="2583" y="2228"/>
                </a:lnTo>
                <a:lnTo>
                  <a:pt x="2544" y="2214"/>
                </a:lnTo>
                <a:lnTo>
                  <a:pt x="2502" y="2206"/>
                </a:lnTo>
                <a:lnTo>
                  <a:pt x="2459" y="2203"/>
                </a:lnTo>
                <a:close/>
                <a:moveTo>
                  <a:pt x="1128" y="2203"/>
                </a:moveTo>
                <a:lnTo>
                  <a:pt x="1085" y="2206"/>
                </a:lnTo>
                <a:lnTo>
                  <a:pt x="1044" y="2214"/>
                </a:lnTo>
                <a:lnTo>
                  <a:pt x="1004" y="2228"/>
                </a:lnTo>
                <a:lnTo>
                  <a:pt x="967" y="2247"/>
                </a:lnTo>
                <a:lnTo>
                  <a:pt x="933" y="2270"/>
                </a:lnTo>
                <a:lnTo>
                  <a:pt x="902" y="2297"/>
                </a:lnTo>
                <a:lnTo>
                  <a:pt x="875" y="2328"/>
                </a:lnTo>
                <a:lnTo>
                  <a:pt x="852" y="2362"/>
                </a:lnTo>
                <a:lnTo>
                  <a:pt x="834" y="2399"/>
                </a:lnTo>
                <a:lnTo>
                  <a:pt x="820" y="2438"/>
                </a:lnTo>
                <a:lnTo>
                  <a:pt x="811" y="2481"/>
                </a:lnTo>
                <a:lnTo>
                  <a:pt x="808" y="2524"/>
                </a:lnTo>
                <a:lnTo>
                  <a:pt x="811" y="2568"/>
                </a:lnTo>
                <a:lnTo>
                  <a:pt x="820" y="2609"/>
                </a:lnTo>
                <a:lnTo>
                  <a:pt x="834" y="2650"/>
                </a:lnTo>
                <a:lnTo>
                  <a:pt x="852" y="2687"/>
                </a:lnTo>
                <a:lnTo>
                  <a:pt x="875" y="2720"/>
                </a:lnTo>
                <a:lnTo>
                  <a:pt x="902" y="2752"/>
                </a:lnTo>
                <a:lnTo>
                  <a:pt x="933" y="2779"/>
                </a:lnTo>
                <a:lnTo>
                  <a:pt x="967" y="2802"/>
                </a:lnTo>
                <a:lnTo>
                  <a:pt x="1004" y="2821"/>
                </a:lnTo>
                <a:lnTo>
                  <a:pt x="1044" y="2834"/>
                </a:lnTo>
                <a:lnTo>
                  <a:pt x="1085" y="2842"/>
                </a:lnTo>
                <a:lnTo>
                  <a:pt x="1128" y="2846"/>
                </a:lnTo>
                <a:lnTo>
                  <a:pt x="1173" y="2842"/>
                </a:lnTo>
                <a:lnTo>
                  <a:pt x="1214" y="2834"/>
                </a:lnTo>
                <a:lnTo>
                  <a:pt x="1253" y="2821"/>
                </a:lnTo>
                <a:lnTo>
                  <a:pt x="1291" y="2802"/>
                </a:lnTo>
                <a:lnTo>
                  <a:pt x="1325" y="2779"/>
                </a:lnTo>
                <a:lnTo>
                  <a:pt x="1355" y="2752"/>
                </a:lnTo>
                <a:lnTo>
                  <a:pt x="1383" y="2720"/>
                </a:lnTo>
                <a:lnTo>
                  <a:pt x="1405" y="2687"/>
                </a:lnTo>
                <a:lnTo>
                  <a:pt x="1424" y="2650"/>
                </a:lnTo>
                <a:lnTo>
                  <a:pt x="1438" y="2609"/>
                </a:lnTo>
                <a:lnTo>
                  <a:pt x="1447" y="2568"/>
                </a:lnTo>
                <a:lnTo>
                  <a:pt x="1450" y="2524"/>
                </a:lnTo>
                <a:lnTo>
                  <a:pt x="1447" y="2481"/>
                </a:lnTo>
                <a:lnTo>
                  <a:pt x="1438" y="2438"/>
                </a:lnTo>
                <a:lnTo>
                  <a:pt x="1424" y="2399"/>
                </a:lnTo>
                <a:lnTo>
                  <a:pt x="1405" y="2362"/>
                </a:lnTo>
                <a:lnTo>
                  <a:pt x="1383" y="2328"/>
                </a:lnTo>
                <a:lnTo>
                  <a:pt x="1355" y="2297"/>
                </a:lnTo>
                <a:lnTo>
                  <a:pt x="1325" y="2270"/>
                </a:lnTo>
                <a:lnTo>
                  <a:pt x="1291" y="2247"/>
                </a:lnTo>
                <a:lnTo>
                  <a:pt x="1253" y="2228"/>
                </a:lnTo>
                <a:lnTo>
                  <a:pt x="1214" y="2214"/>
                </a:lnTo>
                <a:lnTo>
                  <a:pt x="1173" y="2206"/>
                </a:lnTo>
                <a:lnTo>
                  <a:pt x="1128" y="2203"/>
                </a:lnTo>
                <a:close/>
                <a:moveTo>
                  <a:pt x="916" y="2128"/>
                </a:moveTo>
                <a:lnTo>
                  <a:pt x="913" y="2131"/>
                </a:lnTo>
                <a:lnTo>
                  <a:pt x="917" y="2129"/>
                </a:lnTo>
                <a:lnTo>
                  <a:pt x="916" y="2128"/>
                </a:lnTo>
                <a:close/>
                <a:moveTo>
                  <a:pt x="1625" y="1235"/>
                </a:moveTo>
                <a:lnTo>
                  <a:pt x="1635" y="1235"/>
                </a:lnTo>
                <a:lnTo>
                  <a:pt x="1644" y="1240"/>
                </a:lnTo>
                <a:lnTo>
                  <a:pt x="1669" y="1261"/>
                </a:lnTo>
                <a:lnTo>
                  <a:pt x="1696" y="1277"/>
                </a:lnTo>
                <a:lnTo>
                  <a:pt x="1724" y="1288"/>
                </a:lnTo>
                <a:lnTo>
                  <a:pt x="1754" y="1295"/>
                </a:lnTo>
                <a:lnTo>
                  <a:pt x="1785" y="1297"/>
                </a:lnTo>
                <a:lnTo>
                  <a:pt x="1815" y="1295"/>
                </a:lnTo>
                <a:lnTo>
                  <a:pt x="1846" y="1288"/>
                </a:lnTo>
                <a:lnTo>
                  <a:pt x="1875" y="1277"/>
                </a:lnTo>
                <a:lnTo>
                  <a:pt x="1902" y="1261"/>
                </a:lnTo>
                <a:lnTo>
                  <a:pt x="1926" y="1240"/>
                </a:lnTo>
                <a:lnTo>
                  <a:pt x="1936" y="1235"/>
                </a:lnTo>
                <a:lnTo>
                  <a:pt x="1945" y="1235"/>
                </a:lnTo>
                <a:lnTo>
                  <a:pt x="1953" y="1238"/>
                </a:lnTo>
                <a:lnTo>
                  <a:pt x="1959" y="1245"/>
                </a:lnTo>
                <a:lnTo>
                  <a:pt x="1962" y="1253"/>
                </a:lnTo>
                <a:lnTo>
                  <a:pt x="1962" y="1262"/>
                </a:lnTo>
                <a:lnTo>
                  <a:pt x="1956" y="1271"/>
                </a:lnTo>
                <a:lnTo>
                  <a:pt x="1929" y="1294"/>
                </a:lnTo>
                <a:lnTo>
                  <a:pt x="1900" y="1312"/>
                </a:lnTo>
                <a:lnTo>
                  <a:pt x="1869" y="1325"/>
                </a:lnTo>
                <a:lnTo>
                  <a:pt x="1836" y="1334"/>
                </a:lnTo>
                <a:lnTo>
                  <a:pt x="1802" y="1339"/>
                </a:lnTo>
                <a:lnTo>
                  <a:pt x="1769" y="1339"/>
                </a:lnTo>
                <a:lnTo>
                  <a:pt x="1735" y="1334"/>
                </a:lnTo>
                <a:lnTo>
                  <a:pt x="1702" y="1325"/>
                </a:lnTo>
                <a:lnTo>
                  <a:pt x="1671" y="1312"/>
                </a:lnTo>
                <a:lnTo>
                  <a:pt x="1641" y="1294"/>
                </a:lnTo>
                <a:lnTo>
                  <a:pt x="1614" y="1271"/>
                </a:lnTo>
                <a:lnTo>
                  <a:pt x="1609" y="1262"/>
                </a:lnTo>
                <a:lnTo>
                  <a:pt x="1608" y="1253"/>
                </a:lnTo>
                <a:lnTo>
                  <a:pt x="1611" y="1245"/>
                </a:lnTo>
                <a:lnTo>
                  <a:pt x="1617" y="1238"/>
                </a:lnTo>
                <a:lnTo>
                  <a:pt x="1625" y="1235"/>
                </a:lnTo>
                <a:close/>
                <a:moveTo>
                  <a:pt x="1786" y="987"/>
                </a:moveTo>
                <a:lnTo>
                  <a:pt x="1795" y="987"/>
                </a:lnTo>
                <a:lnTo>
                  <a:pt x="1803" y="990"/>
                </a:lnTo>
                <a:lnTo>
                  <a:pt x="1809" y="997"/>
                </a:lnTo>
                <a:lnTo>
                  <a:pt x="1867" y="1093"/>
                </a:lnTo>
                <a:lnTo>
                  <a:pt x="1872" y="1103"/>
                </a:lnTo>
                <a:lnTo>
                  <a:pt x="1871" y="1113"/>
                </a:lnTo>
                <a:lnTo>
                  <a:pt x="1866" y="1123"/>
                </a:lnTo>
                <a:lnTo>
                  <a:pt x="1858" y="1129"/>
                </a:lnTo>
                <a:lnTo>
                  <a:pt x="1848" y="1133"/>
                </a:lnTo>
                <a:lnTo>
                  <a:pt x="1838" y="1131"/>
                </a:lnTo>
                <a:lnTo>
                  <a:pt x="1828" y="1127"/>
                </a:lnTo>
                <a:lnTo>
                  <a:pt x="1822" y="1118"/>
                </a:lnTo>
                <a:lnTo>
                  <a:pt x="1820" y="1117"/>
                </a:lnTo>
                <a:lnTo>
                  <a:pt x="1815" y="1115"/>
                </a:lnTo>
                <a:lnTo>
                  <a:pt x="1807" y="1111"/>
                </a:lnTo>
                <a:lnTo>
                  <a:pt x="1797" y="1107"/>
                </a:lnTo>
                <a:lnTo>
                  <a:pt x="1786" y="1106"/>
                </a:lnTo>
                <a:lnTo>
                  <a:pt x="1774" y="1107"/>
                </a:lnTo>
                <a:lnTo>
                  <a:pt x="1764" y="1111"/>
                </a:lnTo>
                <a:lnTo>
                  <a:pt x="1757" y="1115"/>
                </a:lnTo>
                <a:lnTo>
                  <a:pt x="1751" y="1117"/>
                </a:lnTo>
                <a:lnTo>
                  <a:pt x="1750" y="1118"/>
                </a:lnTo>
                <a:lnTo>
                  <a:pt x="1742" y="1127"/>
                </a:lnTo>
                <a:lnTo>
                  <a:pt x="1734" y="1131"/>
                </a:lnTo>
                <a:lnTo>
                  <a:pt x="1724" y="1133"/>
                </a:lnTo>
                <a:lnTo>
                  <a:pt x="1713" y="1129"/>
                </a:lnTo>
                <a:lnTo>
                  <a:pt x="1705" y="1123"/>
                </a:lnTo>
                <a:lnTo>
                  <a:pt x="1701" y="1113"/>
                </a:lnTo>
                <a:lnTo>
                  <a:pt x="1700" y="1103"/>
                </a:lnTo>
                <a:lnTo>
                  <a:pt x="1704" y="1093"/>
                </a:lnTo>
                <a:lnTo>
                  <a:pt x="1762" y="997"/>
                </a:lnTo>
                <a:lnTo>
                  <a:pt x="1769" y="990"/>
                </a:lnTo>
                <a:lnTo>
                  <a:pt x="1777" y="987"/>
                </a:lnTo>
                <a:lnTo>
                  <a:pt x="1786" y="987"/>
                </a:lnTo>
                <a:close/>
                <a:moveTo>
                  <a:pt x="2154" y="719"/>
                </a:moveTo>
                <a:lnTo>
                  <a:pt x="2184" y="722"/>
                </a:lnTo>
                <a:lnTo>
                  <a:pt x="2210" y="732"/>
                </a:lnTo>
                <a:lnTo>
                  <a:pt x="2234" y="747"/>
                </a:lnTo>
                <a:lnTo>
                  <a:pt x="2253" y="767"/>
                </a:lnTo>
                <a:lnTo>
                  <a:pt x="2269" y="789"/>
                </a:lnTo>
                <a:lnTo>
                  <a:pt x="2277" y="817"/>
                </a:lnTo>
                <a:lnTo>
                  <a:pt x="2281" y="846"/>
                </a:lnTo>
                <a:lnTo>
                  <a:pt x="2277" y="874"/>
                </a:lnTo>
                <a:lnTo>
                  <a:pt x="2269" y="902"/>
                </a:lnTo>
                <a:lnTo>
                  <a:pt x="2253" y="926"/>
                </a:lnTo>
                <a:lnTo>
                  <a:pt x="2234" y="945"/>
                </a:lnTo>
                <a:lnTo>
                  <a:pt x="2210" y="959"/>
                </a:lnTo>
                <a:lnTo>
                  <a:pt x="2184" y="969"/>
                </a:lnTo>
                <a:lnTo>
                  <a:pt x="2154" y="972"/>
                </a:lnTo>
                <a:lnTo>
                  <a:pt x="2125" y="969"/>
                </a:lnTo>
                <a:lnTo>
                  <a:pt x="2099" y="959"/>
                </a:lnTo>
                <a:lnTo>
                  <a:pt x="2075" y="945"/>
                </a:lnTo>
                <a:lnTo>
                  <a:pt x="2056" y="926"/>
                </a:lnTo>
                <a:lnTo>
                  <a:pt x="2040" y="902"/>
                </a:lnTo>
                <a:lnTo>
                  <a:pt x="2032" y="874"/>
                </a:lnTo>
                <a:lnTo>
                  <a:pt x="2028" y="846"/>
                </a:lnTo>
                <a:lnTo>
                  <a:pt x="2028" y="832"/>
                </a:lnTo>
                <a:lnTo>
                  <a:pt x="2031" y="819"/>
                </a:lnTo>
                <a:lnTo>
                  <a:pt x="2040" y="830"/>
                </a:lnTo>
                <a:lnTo>
                  <a:pt x="2053" y="838"/>
                </a:lnTo>
                <a:lnTo>
                  <a:pt x="2067" y="844"/>
                </a:lnTo>
                <a:lnTo>
                  <a:pt x="2083" y="846"/>
                </a:lnTo>
                <a:lnTo>
                  <a:pt x="2102" y="843"/>
                </a:lnTo>
                <a:lnTo>
                  <a:pt x="2120" y="833"/>
                </a:lnTo>
                <a:lnTo>
                  <a:pt x="2134" y="820"/>
                </a:lnTo>
                <a:lnTo>
                  <a:pt x="2142" y="803"/>
                </a:lnTo>
                <a:lnTo>
                  <a:pt x="2146" y="782"/>
                </a:lnTo>
                <a:lnTo>
                  <a:pt x="2144" y="764"/>
                </a:lnTo>
                <a:lnTo>
                  <a:pt x="2136" y="749"/>
                </a:lnTo>
                <a:lnTo>
                  <a:pt x="2126" y="736"/>
                </a:lnTo>
                <a:lnTo>
                  <a:pt x="2112" y="726"/>
                </a:lnTo>
                <a:lnTo>
                  <a:pt x="2133" y="721"/>
                </a:lnTo>
                <a:lnTo>
                  <a:pt x="2154" y="719"/>
                </a:lnTo>
                <a:close/>
                <a:moveTo>
                  <a:pt x="1414" y="719"/>
                </a:moveTo>
                <a:lnTo>
                  <a:pt x="1442" y="722"/>
                </a:lnTo>
                <a:lnTo>
                  <a:pt x="1470" y="732"/>
                </a:lnTo>
                <a:lnTo>
                  <a:pt x="1492" y="747"/>
                </a:lnTo>
                <a:lnTo>
                  <a:pt x="1512" y="767"/>
                </a:lnTo>
                <a:lnTo>
                  <a:pt x="1527" y="789"/>
                </a:lnTo>
                <a:lnTo>
                  <a:pt x="1537" y="817"/>
                </a:lnTo>
                <a:lnTo>
                  <a:pt x="1540" y="846"/>
                </a:lnTo>
                <a:lnTo>
                  <a:pt x="1537" y="874"/>
                </a:lnTo>
                <a:lnTo>
                  <a:pt x="1527" y="902"/>
                </a:lnTo>
                <a:lnTo>
                  <a:pt x="1512" y="926"/>
                </a:lnTo>
                <a:lnTo>
                  <a:pt x="1492" y="945"/>
                </a:lnTo>
                <a:lnTo>
                  <a:pt x="1470" y="959"/>
                </a:lnTo>
                <a:lnTo>
                  <a:pt x="1442" y="969"/>
                </a:lnTo>
                <a:lnTo>
                  <a:pt x="1414" y="972"/>
                </a:lnTo>
                <a:lnTo>
                  <a:pt x="1385" y="969"/>
                </a:lnTo>
                <a:lnTo>
                  <a:pt x="1358" y="959"/>
                </a:lnTo>
                <a:lnTo>
                  <a:pt x="1335" y="945"/>
                </a:lnTo>
                <a:lnTo>
                  <a:pt x="1315" y="926"/>
                </a:lnTo>
                <a:lnTo>
                  <a:pt x="1300" y="902"/>
                </a:lnTo>
                <a:lnTo>
                  <a:pt x="1290" y="874"/>
                </a:lnTo>
                <a:lnTo>
                  <a:pt x="1287" y="846"/>
                </a:lnTo>
                <a:lnTo>
                  <a:pt x="1288" y="832"/>
                </a:lnTo>
                <a:lnTo>
                  <a:pt x="1290" y="819"/>
                </a:lnTo>
                <a:lnTo>
                  <a:pt x="1300" y="830"/>
                </a:lnTo>
                <a:lnTo>
                  <a:pt x="1312" y="838"/>
                </a:lnTo>
                <a:lnTo>
                  <a:pt x="1326" y="844"/>
                </a:lnTo>
                <a:lnTo>
                  <a:pt x="1342" y="846"/>
                </a:lnTo>
                <a:lnTo>
                  <a:pt x="1362" y="843"/>
                </a:lnTo>
                <a:lnTo>
                  <a:pt x="1379" y="833"/>
                </a:lnTo>
                <a:lnTo>
                  <a:pt x="1394" y="820"/>
                </a:lnTo>
                <a:lnTo>
                  <a:pt x="1402" y="803"/>
                </a:lnTo>
                <a:lnTo>
                  <a:pt x="1405" y="782"/>
                </a:lnTo>
                <a:lnTo>
                  <a:pt x="1403" y="764"/>
                </a:lnTo>
                <a:lnTo>
                  <a:pt x="1396" y="749"/>
                </a:lnTo>
                <a:lnTo>
                  <a:pt x="1385" y="736"/>
                </a:lnTo>
                <a:lnTo>
                  <a:pt x="1372" y="726"/>
                </a:lnTo>
                <a:lnTo>
                  <a:pt x="1392" y="721"/>
                </a:lnTo>
                <a:lnTo>
                  <a:pt x="1414" y="719"/>
                </a:lnTo>
                <a:close/>
                <a:moveTo>
                  <a:pt x="2090" y="492"/>
                </a:moveTo>
                <a:lnTo>
                  <a:pt x="2106" y="492"/>
                </a:lnTo>
                <a:lnTo>
                  <a:pt x="2147" y="501"/>
                </a:lnTo>
                <a:lnTo>
                  <a:pt x="2187" y="513"/>
                </a:lnTo>
                <a:lnTo>
                  <a:pt x="2226" y="528"/>
                </a:lnTo>
                <a:lnTo>
                  <a:pt x="2239" y="536"/>
                </a:lnTo>
                <a:lnTo>
                  <a:pt x="2247" y="547"/>
                </a:lnTo>
                <a:lnTo>
                  <a:pt x="2251" y="559"/>
                </a:lnTo>
                <a:lnTo>
                  <a:pt x="2251" y="572"/>
                </a:lnTo>
                <a:lnTo>
                  <a:pt x="2248" y="584"/>
                </a:lnTo>
                <a:lnTo>
                  <a:pt x="2240" y="595"/>
                </a:lnTo>
                <a:lnTo>
                  <a:pt x="2232" y="603"/>
                </a:lnTo>
                <a:lnTo>
                  <a:pt x="2220" y="608"/>
                </a:lnTo>
                <a:lnTo>
                  <a:pt x="2207" y="609"/>
                </a:lnTo>
                <a:lnTo>
                  <a:pt x="2191" y="605"/>
                </a:lnTo>
                <a:lnTo>
                  <a:pt x="2160" y="592"/>
                </a:lnTo>
                <a:lnTo>
                  <a:pt x="2127" y="583"/>
                </a:lnTo>
                <a:lnTo>
                  <a:pt x="2092" y="576"/>
                </a:lnTo>
                <a:lnTo>
                  <a:pt x="2078" y="571"/>
                </a:lnTo>
                <a:lnTo>
                  <a:pt x="2067" y="563"/>
                </a:lnTo>
                <a:lnTo>
                  <a:pt x="2061" y="552"/>
                </a:lnTo>
                <a:lnTo>
                  <a:pt x="2058" y="540"/>
                </a:lnTo>
                <a:lnTo>
                  <a:pt x="2058" y="527"/>
                </a:lnTo>
                <a:lnTo>
                  <a:pt x="2061" y="515"/>
                </a:lnTo>
                <a:lnTo>
                  <a:pt x="2067" y="505"/>
                </a:lnTo>
                <a:lnTo>
                  <a:pt x="2077" y="497"/>
                </a:lnTo>
                <a:lnTo>
                  <a:pt x="2090" y="492"/>
                </a:lnTo>
                <a:close/>
                <a:moveTo>
                  <a:pt x="1477" y="492"/>
                </a:moveTo>
                <a:lnTo>
                  <a:pt x="1490" y="497"/>
                </a:lnTo>
                <a:lnTo>
                  <a:pt x="1500" y="505"/>
                </a:lnTo>
                <a:lnTo>
                  <a:pt x="1507" y="515"/>
                </a:lnTo>
                <a:lnTo>
                  <a:pt x="1510" y="527"/>
                </a:lnTo>
                <a:lnTo>
                  <a:pt x="1511" y="540"/>
                </a:lnTo>
                <a:lnTo>
                  <a:pt x="1508" y="552"/>
                </a:lnTo>
                <a:lnTo>
                  <a:pt x="1500" y="563"/>
                </a:lnTo>
                <a:lnTo>
                  <a:pt x="1489" y="571"/>
                </a:lnTo>
                <a:lnTo>
                  <a:pt x="1475" y="576"/>
                </a:lnTo>
                <a:lnTo>
                  <a:pt x="1441" y="583"/>
                </a:lnTo>
                <a:lnTo>
                  <a:pt x="1408" y="592"/>
                </a:lnTo>
                <a:lnTo>
                  <a:pt x="1376" y="605"/>
                </a:lnTo>
                <a:lnTo>
                  <a:pt x="1361" y="609"/>
                </a:lnTo>
                <a:lnTo>
                  <a:pt x="1348" y="608"/>
                </a:lnTo>
                <a:lnTo>
                  <a:pt x="1336" y="603"/>
                </a:lnTo>
                <a:lnTo>
                  <a:pt x="1327" y="595"/>
                </a:lnTo>
                <a:lnTo>
                  <a:pt x="1321" y="584"/>
                </a:lnTo>
                <a:lnTo>
                  <a:pt x="1316" y="572"/>
                </a:lnTo>
                <a:lnTo>
                  <a:pt x="1316" y="559"/>
                </a:lnTo>
                <a:lnTo>
                  <a:pt x="1321" y="547"/>
                </a:lnTo>
                <a:lnTo>
                  <a:pt x="1328" y="536"/>
                </a:lnTo>
                <a:lnTo>
                  <a:pt x="1341" y="528"/>
                </a:lnTo>
                <a:lnTo>
                  <a:pt x="1380" y="513"/>
                </a:lnTo>
                <a:lnTo>
                  <a:pt x="1421" y="501"/>
                </a:lnTo>
                <a:lnTo>
                  <a:pt x="1462" y="492"/>
                </a:lnTo>
                <a:lnTo>
                  <a:pt x="1477" y="492"/>
                </a:lnTo>
                <a:close/>
                <a:moveTo>
                  <a:pt x="1614" y="321"/>
                </a:moveTo>
                <a:lnTo>
                  <a:pt x="1558" y="324"/>
                </a:lnTo>
                <a:lnTo>
                  <a:pt x="1503" y="332"/>
                </a:lnTo>
                <a:lnTo>
                  <a:pt x="1452" y="346"/>
                </a:lnTo>
                <a:lnTo>
                  <a:pt x="1403" y="365"/>
                </a:lnTo>
                <a:lnTo>
                  <a:pt x="1357" y="388"/>
                </a:lnTo>
                <a:lnTo>
                  <a:pt x="1313" y="416"/>
                </a:lnTo>
                <a:lnTo>
                  <a:pt x="1274" y="448"/>
                </a:lnTo>
                <a:lnTo>
                  <a:pt x="1238" y="483"/>
                </a:lnTo>
                <a:lnTo>
                  <a:pt x="1207" y="524"/>
                </a:lnTo>
                <a:lnTo>
                  <a:pt x="1178" y="566"/>
                </a:lnTo>
                <a:lnTo>
                  <a:pt x="1155" y="613"/>
                </a:lnTo>
                <a:lnTo>
                  <a:pt x="1137" y="662"/>
                </a:lnTo>
                <a:lnTo>
                  <a:pt x="1123" y="714"/>
                </a:lnTo>
                <a:lnTo>
                  <a:pt x="1115" y="768"/>
                </a:lnTo>
                <a:lnTo>
                  <a:pt x="1112" y="824"/>
                </a:lnTo>
                <a:lnTo>
                  <a:pt x="1112" y="914"/>
                </a:lnTo>
                <a:lnTo>
                  <a:pt x="1115" y="974"/>
                </a:lnTo>
                <a:lnTo>
                  <a:pt x="1124" y="1032"/>
                </a:lnTo>
                <a:lnTo>
                  <a:pt x="1138" y="1089"/>
                </a:lnTo>
                <a:lnTo>
                  <a:pt x="1159" y="1143"/>
                </a:lnTo>
                <a:lnTo>
                  <a:pt x="1184" y="1196"/>
                </a:lnTo>
                <a:lnTo>
                  <a:pt x="1213" y="1245"/>
                </a:lnTo>
                <a:lnTo>
                  <a:pt x="1247" y="1289"/>
                </a:lnTo>
                <a:lnTo>
                  <a:pt x="1285" y="1332"/>
                </a:lnTo>
                <a:lnTo>
                  <a:pt x="1327" y="1370"/>
                </a:lnTo>
                <a:lnTo>
                  <a:pt x="1373" y="1404"/>
                </a:lnTo>
                <a:lnTo>
                  <a:pt x="1422" y="1434"/>
                </a:lnTo>
                <a:lnTo>
                  <a:pt x="1473" y="1459"/>
                </a:lnTo>
                <a:lnTo>
                  <a:pt x="1527" y="1479"/>
                </a:lnTo>
                <a:lnTo>
                  <a:pt x="1584" y="1493"/>
                </a:lnTo>
                <a:lnTo>
                  <a:pt x="1642" y="1502"/>
                </a:lnTo>
                <a:lnTo>
                  <a:pt x="1703" y="1505"/>
                </a:lnTo>
                <a:lnTo>
                  <a:pt x="1884" y="1505"/>
                </a:lnTo>
                <a:lnTo>
                  <a:pt x="1945" y="1502"/>
                </a:lnTo>
                <a:lnTo>
                  <a:pt x="2003" y="1493"/>
                </a:lnTo>
                <a:lnTo>
                  <a:pt x="2060" y="1479"/>
                </a:lnTo>
                <a:lnTo>
                  <a:pt x="2114" y="1459"/>
                </a:lnTo>
                <a:lnTo>
                  <a:pt x="2165" y="1434"/>
                </a:lnTo>
                <a:lnTo>
                  <a:pt x="2214" y="1404"/>
                </a:lnTo>
                <a:lnTo>
                  <a:pt x="2260" y="1370"/>
                </a:lnTo>
                <a:lnTo>
                  <a:pt x="2302" y="1332"/>
                </a:lnTo>
                <a:lnTo>
                  <a:pt x="2340" y="1289"/>
                </a:lnTo>
                <a:lnTo>
                  <a:pt x="2374" y="1245"/>
                </a:lnTo>
                <a:lnTo>
                  <a:pt x="2403" y="1196"/>
                </a:lnTo>
                <a:lnTo>
                  <a:pt x="2428" y="1143"/>
                </a:lnTo>
                <a:lnTo>
                  <a:pt x="2449" y="1089"/>
                </a:lnTo>
                <a:lnTo>
                  <a:pt x="2463" y="1032"/>
                </a:lnTo>
                <a:lnTo>
                  <a:pt x="2472" y="974"/>
                </a:lnTo>
                <a:lnTo>
                  <a:pt x="2475" y="914"/>
                </a:lnTo>
                <a:lnTo>
                  <a:pt x="2475" y="782"/>
                </a:lnTo>
                <a:lnTo>
                  <a:pt x="2472" y="726"/>
                </a:lnTo>
                <a:lnTo>
                  <a:pt x="2464" y="672"/>
                </a:lnTo>
                <a:lnTo>
                  <a:pt x="2450" y="622"/>
                </a:lnTo>
                <a:lnTo>
                  <a:pt x="2431" y="574"/>
                </a:lnTo>
                <a:lnTo>
                  <a:pt x="2407" y="529"/>
                </a:lnTo>
                <a:lnTo>
                  <a:pt x="2378" y="488"/>
                </a:lnTo>
                <a:lnTo>
                  <a:pt x="2346" y="451"/>
                </a:lnTo>
                <a:lnTo>
                  <a:pt x="2309" y="418"/>
                </a:lnTo>
                <a:lnTo>
                  <a:pt x="2267" y="390"/>
                </a:lnTo>
                <a:lnTo>
                  <a:pt x="2223" y="366"/>
                </a:lnTo>
                <a:lnTo>
                  <a:pt x="2175" y="346"/>
                </a:lnTo>
                <a:lnTo>
                  <a:pt x="2125" y="333"/>
                </a:lnTo>
                <a:lnTo>
                  <a:pt x="2071" y="324"/>
                </a:lnTo>
                <a:lnTo>
                  <a:pt x="2015" y="321"/>
                </a:lnTo>
                <a:lnTo>
                  <a:pt x="1614" y="321"/>
                </a:lnTo>
                <a:close/>
                <a:moveTo>
                  <a:pt x="1773" y="0"/>
                </a:moveTo>
                <a:lnTo>
                  <a:pt x="1849" y="3"/>
                </a:lnTo>
                <a:lnTo>
                  <a:pt x="1924" y="13"/>
                </a:lnTo>
                <a:lnTo>
                  <a:pt x="1997" y="28"/>
                </a:lnTo>
                <a:lnTo>
                  <a:pt x="2066" y="50"/>
                </a:lnTo>
                <a:lnTo>
                  <a:pt x="2134" y="76"/>
                </a:lnTo>
                <a:lnTo>
                  <a:pt x="2199" y="109"/>
                </a:lnTo>
                <a:lnTo>
                  <a:pt x="2260" y="146"/>
                </a:lnTo>
                <a:lnTo>
                  <a:pt x="2317" y="187"/>
                </a:lnTo>
                <a:lnTo>
                  <a:pt x="2372" y="233"/>
                </a:lnTo>
                <a:lnTo>
                  <a:pt x="2422" y="284"/>
                </a:lnTo>
                <a:lnTo>
                  <a:pt x="2467" y="338"/>
                </a:lnTo>
                <a:lnTo>
                  <a:pt x="2509" y="395"/>
                </a:lnTo>
                <a:lnTo>
                  <a:pt x="2553" y="355"/>
                </a:lnTo>
                <a:lnTo>
                  <a:pt x="2602" y="319"/>
                </a:lnTo>
                <a:lnTo>
                  <a:pt x="2653" y="287"/>
                </a:lnTo>
                <a:lnTo>
                  <a:pt x="2709" y="261"/>
                </a:lnTo>
                <a:lnTo>
                  <a:pt x="2766" y="240"/>
                </a:lnTo>
                <a:lnTo>
                  <a:pt x="2827" y="224"/>
                </a:lnTo>
                <a:lnTo>
                  <a:pt x="2889" y="214"/>
                </a:lnTo>
                <a:lnTo>
                  <a:pt x="2954" y="211"/>
                </a:lnTo>
                <a:lnTo>
                  <a:pt x="3019" y="214"/>
                </a:lnTo>
                <a:lnTo>
                  <a:pt x="3082" y="224"/>
                </a:lnTo>
                <a:lnTo>
                  <a:pt x="3143" y="240"/>
                </a:lnTo>
                <a:lnTo>
                  <a:pt x="3200" y="261"/>
                </a:lnTo>
                <a:lnTo>
                  <a:pt x="3256" y="289"/>
                </a:lnTo>
                <a:lnTo>
                  <a:pt x="3308" y="320"/>
                </a:lnTo>
                <a:lnTo>
                  <a:pt x="3357" y="356"/>
                </a:lnTo>
                <a:lnTo>
                  <a:pt x="3401" y="397"/>
                </a:lnTo>
                <a:lnTo>
                  <a:pt x="3443" y="442"/>
                </a:lnTo>
                <a:lnTo>
                  <a:pt x="3479" y="491"/>
                </a:lnTo>
                <a:lnTo>
                  <a:pt x="3511" y="543"/>
                </a:lnTo>
                <a:lnTo>
                  <a:pt x="3537" y="599"/>
                </a:lnTo>
                <a:lnTo>
                  <a:pt x="3559" y="658"/>
                </a:lnTo>
                <a:lnTo>
                  <a:pt x="3574" y="718"/>
                </a:lnTo>
                <a:lnTo>
                  <a:pt x="3584" y="781"/>
                </a:lnTo>
                <a:lnTo>
                  <a:pt x="3587" y="846"/>
                </a:lnTo>
                <a:lnTo>
                  <a:pt x="3584" y="910"/>
                </a:lnTo>
                <a:lnTo>
                  <a:pt x="3574" y="974"/>
                </a:lnTo>
                <a:lnTo>
                  <a:pt x="3559" y="1035"/>
                </a:lnTo>
                <a:lnTo>
                  <a:pt x="3537" y="1092"/>
                </a:lnTo>
                <a:lnTo>
                  <a:pt x="3511" y="1148"/>
                </a:lnTo>
                <a:lnTo>
                  <a:pt x="3479" y="1200"/>
                </a:lnTo>
                <a:lnTo>
                  <a:pt x="3443" y="1249"/>
                </a:lnTo>
                <a:lnTo>
                  <a:pt x="3401" y="1294"/>
                </a:lnTo>
                <a:lnTo>
                  <a:pt x="3357" y="1335"/>
                </a:lnTo>
                <a:lnTo>
                  <a:pt x="3308" y="1372"/>
                </a:lnTo>
                <a:lnTo>
                  <a:pt x="3256" y="1404"/>
                </a:lnTo>
                <a:lnTo>
                  <a:pt x="3200" y="1430"/>
                </a:lnTo>
                <a:lnTo>
                  <a:pt x="3143" y="1452"/>
                </a:lnTo>
                <a:lnTo>
                  <a:pt x="3082" y="1467"/>
                </a:lnTo>
                <a:lnTo>
                  <a:pt x="3019" y="1477"/>
                </a:lnTo>
                <a:lnTo>
                  <a:pt x="2954" y="1479"/>
                </a:lnTo>
                <a:lnTo>
                  <a:pt x="2889" y="1477"/>
                </a:lnTo>
                <a:lnTo>
                  <a:pt x="2827" y="1467"/>
                </a:lnTo>
                <a:lnTo>
                  <a:pt x="2766" y="1452"/>
                </a:lnTo>
                <a:lnTo>
                  <a:pt x="2709" y="1431"/>
                </a:lnTo>
                <a:lnTo>
                  <a:pt x="2653" y="1404"/>
                </a:lnTo>
                <a:lnTo>
                  <a:pt x="2602" y="1373"/>
                </a:lnTo>
                <a:lnTo>
                  <a:pt x="2553" y="1336"/>
                </a:lnTo>
                <a:lnTo>
                  <a:pt x="2509" y="1296"/>
                </a:lnTo>
                <a:lnTo>
                  <a:pt x="2471" y="1349"/>
                </a:lnTo>
                <a:lnTo>
                  <a:pt x="2428" y="1400"/>
                </a:lnTo>
                <a:lnTo>
                  <a:pt x="2459" y="1407"/>
                </a:lnTo>
                <a:lnTo>
                  <a:pt x="2489" y="1419"/>
                </a:lnTo>
                <a:lnTo>
                  <a:pt x="2521" y="1436"/>
                </a:lnTo>
                <a:lnTo>
                  <a:pt x="2611" y="1498"/>
                </a:lnTo>
                <a:lnTo>
                  <a:pt x="2698" y="1563"/>
                </a:lnTo>
                <a:lnTo>
                  <a:pt x="2782" y="1631"/>
                </a:lnTo>
                <a:lnTo>
                  <a:pt x="2861" y="1702"/>
                </a:lnTo>
                <a:lnTo>
                  <a:pt x="2938" y="1777"/>
                </a:lnTo>
                <a:lnTo>
                  <a:pt x="3011" y="1855"/>
                </a:lnTo>
                <a:lnTo>
                  <a:pt x="3033" y="1883"/>
                </a:lnTo>
                <a:lnTo>
                  <a:pt x="3049" y="1911"/>
                </a:lnTo>
                <a:lnTo>
                  <a:pt x="3061" y="1940"/>
                </a:lnTo>
                <a:lnTo>
                  <a:pt x="3068" y="1969"/>
                </a:lnTo>
                <a:lnTo>
                  <a:pt x="3070" y="1997"/>
                </a:lnTo>
                <a:lnTo>
                  <a:pt x="3068" y="2024"/>
                </a:lnTo>
                <a:lnTo>
                  <a:pt x="3081" y="2029"/>
                </a:lnTo>
                <a:lnTo>
                  <a:pt x="3093" y="2038"/>
                </a:lnTo>
                <a:lnTo>
                  <a:pt x="3122" y="2069"/>
                </a:lnTo>
                <a:lnTo>
                  <a:pt x="3148" y="2102"/>
                </a:lnTo>
                <a:lnTo>
                  <a:pt x="3171" y="2138"/>
                </a:lnTo>
                <a:lnTo>
                  <a:pt x="3176" y="2153"/>
                </a:lnTo>
                <a:lnTo>
                  <a:pt x="3176" y="2166"/>
                </a:lnTo>
                <a:lnTo>
                  <a:pt x="3173" y="2178"/>
                </a:lnTo>
                <a:lnTo>
                  <a:pt x="3165" y="2189"/>
                </a:lnTo>
                <a:lnTo>
                  <a:pt x="3154" y="2197"/>
                </a:lnTo>
                <a:lnTo>
                  <a:pt x="3143" y="2201"/>
                </a:lnTo>
                <a:lnTo>
                  <a:pt x="3129" y="2203"/>
                </a:lnTo>
                <a:lnTo>
                  <a:pt x="3118" y="2200"/>
                </a:lnTo>
                <a:lnTo>
                  <a:pt x="3106" y="2193"/>
                </a:lnTo>
                <a:lnTo>
                  <a:pt x="3096" y="2181"/>
                </a:lnTo>
                <a:lnTo>
                  <a:pt x="3079" y="2154"/>
                </a:lnTo>
                <a:lnTo>
                  <a:pt x="3061" y="2129"/>
                </a:lnTo>
                <a:lnTo>
                  <a:pt x="3039" y="2105"/>
                </a:lnTo>
                <a:lnTo>
                  <a:pt x="3023" y="2129"/>
                </a:lnTo>
                <a:lnTo>
                  <a:pt x="3048" y="2156"/>
                </a:lnTo>
                <a:lnTo>
                  <a:pt x="3071" y="2187"/>
                </a:lnTo>
                <a:lnTo>
                  <a:pt x="3090" y="2218"/>
                </a:lnTo>
                <a:lnTo>
                  <a:pt x="3096" y="2233"/>
                </a:lnTo>
                <a:lnTo>
                  <a:pt x="3097" y="2247"/>
                </a:lnTo>
                <a:lnTo>
                  <a:pt x="3093" y="2259"/>
                </a:lnTo>
                <a:lnTo>
                  <a:pt x="3085" y="2270"/>
                </a:lnTo>
                <a:lnTo>
                  <a:pt x="3074" y="2277"/>
                </a:lnTo>
                <a:lnTo>
                  <a:pt x="3062" y="2282"/>
                </a:lnTo>
                <a:lnTo>
                  <a:pt x="3050" y="2283"/>
                </a:lnTo>
                <a:lnTo>
                  <a:pt x="3037" y="2280"/>
                </a:lnTo>
                <a:lnTo>
                  <a:pt x="3026" y="2274"/>
                </a:lnTo>
                <a:lnTo>
                  <a:pt x="3016" y="2262"/>
                </a:lnTo>
                <a:lnTo>
                  <a:pt x="2990" y="2222"/>
                </a:lnTo>
                <a:lnTo>
                  <a:pt x="2960" y="2186"/>
                </a:lnTo>
                <a:lnTo>
                  <a:pt x="2929" y="2201"/>
                </a:lnTo>
                <a:lnTo>
                  <a:pt x="2957" y="2236"/>
                </a:lnTo>
                <a:lnTo>
                  <a:pt x="2981" y="2273"/>
                </a:lnTo>
                <a:lnTo>
                  <a:pt x="2986" y="2288"/>
                </a:lnTo>
                <a:lnTo>
                  <a:pt x="2987" y="2301"/>
                </a:lnTo>
                <a:lnTo>
                  <a:pt x="2983" y="2314"/>
                </a:lnTo>
                <a:lnTo>
                  <a:pt x="2975" y="2324"/>
                </a:lnTo>
                <a:lnTo>
                  <a:pt x="2964" y="2332"/>
                </a:lnTo>
                <a:lnTo>
                  <a:pt x="2953" y="2337"/>
                </a:lnTo>
                <a:lnTo>
                  <a:pt x="2940" y="2338"/>
                </a:lnTo>
                <a:lnTo>
                  <a:pt x="2927" y="2336"/>
                </a:lnTo>
                <a:lnTo>
                  <a:pt x="2916" y="2328"/>
                </a:lnTo>
                <a:lnTo>
                  <a:pt x="2907" y="2316"/>
                </a:lnTo>
                <a:lnTo>
                  <a:pt x="2888" y="2287"/>
                </a:lnTo>
                <a:lnTo>
                  <a:pt x="2867" y="2260"/>
                </a:lnTo>
                <a:lnTo>
                  <a:pt x="2844" y="2235"/>
                </a:lnTo>
                <a:lnTo>
                  <a:pt x="2839" y="2229"/>
                </a:lnTo>
                <a:lnTo>
                  <a:pt x="2836" y="2224"/>
                </a:lnTo>
                <a:lnTo>
                  <a:pt x="2833" y="2218"/>
                </a:lnTo>
                <a:lnTo>
                  <a:pt x="2802" y="2214"/>
                </a:lnTo>
                <a:lnTo>
                  <a:pt x="2772" y="2204"/>
                </a:lnTo>
                <a:lnTo>
                  <a:pt x="2803" y="2240"/>
                </a:lnTo>
                <a:lnTo>
                  <a:pt x="2832" y="2279"/>
                </a:lnTo>
                <a:lnTo>
                  <a:pt x="2856" y="2322"/>
                </a:lnTo>
                <a:lnTo>
                  <a:pt x="2874" y="2368"/>
                </a:lnTo>
                <a:lnTo>
                  <a:pt x="2888" y="2414"/>
                </a:lnTo>
                <a:lnTo>
                  <a:pt x="2897" y="2464"/>
                </a:lnTo>
                <a:lnTo>
                  <a:pt x="2899" y="2516"/>
                </a:lnTo>
                <a:lnTo>
                  <a:pt x="2896" y="2571"/>
                </a:lnTo>
                <a:lnTo>
                  <a:pt x="2886" y="2626"/>
                </a:lnTo>
                <a:lnTo>
                  <a:pt x="2870" y="2677"/>
                </a:lnTo>
                <a:lnTo>
                  <a:pt x="2848" y="2725"/>
                </a:lnTo>
                <a:lnTo>
                  <a:pt x="2820" y="2769"/>
                </a:lnTo>
                <a:lnTo>
                  <a:pt x="2788" y="2811"/>
                </a:lnTo>
                <a:lnTo>
                  <a:pt x="2751" y="2848"/>
                </a:lnTo>
                <a:lnTo>
                  <a:pt x="2710" y="2880"/>
                </a:lnTo>
                <a:lnTo>
                  <a:pt x="2665" y="2908"/>
                </a:lnTo>
                <a:lnTo>
                  <a:pt x="2617" y="2930"/>
                </a:lnTo>
                <a:lnTo>
                  <a:pt x="2566" y="2946"/>
                </a:lnTo>
                <a:lnTo>
                  <a:pt x="2513" y="2957"/>
                </a:lnTo>
                <a:lnTo>
                  <a:pt x="2459" y="2960"/>
                </a:lnTo>
                <a:lnTo>
                  <a:pt x="2407" y="2957"/>
                </a:lnTo>
                <a:lnTo>
                  <a:pt x="2357" y="2948"/>
                </a:lnTo>
                <a:lnTo>
                  <a:pt x="2309" y="2934"/>
                </a:lnTo>
                <a:lnTo>
                  <a:pt x="2264" y="2914"/>
                </a:lnTo>
                <a:lnTo>
                  <a:pt x="2221" y="2890"/>
                </a:lnTo>
                <a:lnTo>
                  <a:pt x="2182" y="2862"/>
                </a:lnTo>
                <a:lnTo>
                  <a:pt x="2146" y="2829"/>
                </a:lnTo>
                <a:lnTo>
                  <a:pt x="2113" y="2792"/>
                </a:lnTo>
                <a:lnTo>
                  <a:pt x="2072" y="2811"/>
                </a:lnTo>
                <a:lnTo>
                  <a:pt x="2028" y="2826"/>
                </a:lnTo>
                <a:lnTo>
                  <a:pt x="1983" y="2837"/>
                </a:lnTo>
                <a:lnTo>
                  <a:pt x="1936" y="2843"/>
                </a:lnTo>
                <a:lnTo>
                  <a:pt x="1887" y="2846"/>
                </a:lnTo>
                <a:lnTo>
                  <a:pt x="1684" y="2846"/>
                </a:lnTo>
                <a:lnTo>
                  <a:pt x="1627" y="2842"/>
                </a:lnTo>
                <a:lnTo>
                  <a:pt x="1573" y="2834"/>
                </a:lnTo>
                <a:lnTo>
                  <a:pt x="1521" y="2820"/>
                </a:lnTo>
                <a:lnTo>
                  <a:pt x="1472" y="2800"/>
                </a:lnTo>
                <a:lnTo>
                  <a:pt x="1440" y="2835"/>
                </a:lnTo>
                <a:lnTo>
                  <a:pt x="1404" y="2866"/>
                </a:lnTo>
                <a:lnTo>
                  <a:pt x="1365" y="2894"/>
                </a:lnTo>
                <a:lnTo>
                  <a:pt x="1323" y="2916"/>
                </a:lnTo>
                <a:lnTo>
                  <a:pt x="1279" y="2935"/>
                </a:lnTo>
                <a:lnTo>
                  <a:pt x="1233" y="2948"/>
                </a:lnTo>
                <a:lnTo>
                  <a:pt x="1184" y="2957"/>
                </a:lnTo>
                <a:lnTo>
                  <a:pt x="1133" y="2960"/>
                </a:lnTo>
                <a:lnTo>
                  <a:pt x="1078" y="2957"/>
                </a:lnTo>
                <a:lnTo>
                  <a:pt x="1025" y="2946"/>
                </a:lnTo>
                <a:lnTo>
                  <a:pt x="974" y="2930"/>
                </a:lnTo>
                <a:lnTo>
                  <a:pt x="926" y="2908"/>
                </a:lnTo>
                <a:lnTo>
                  <a:pt x="882" y="2880"/>
                </a:lnTo>
                <a:lnTo>
                  <a:pt x="840" y="2848"/>
                </a:lnTo>
                <a:lnTo>
                  <a:pt x="803" y="2811"/>
                </a:lnTo>
                <a:lnTo>
                  <a:pt x="771" y="2769"/>
                </a:lnTo>
                <a:lnTo>
                  <a:pt x="744" y="2725"/>
                </a:lnTo>
                <a:lnTo>
                  <a:pt x="722" y="2677"/>
                </a:lnTo>
                <a:lnTo>
                  <a:pt x="705" y="2626"/>
                </a:lnTo>
                <a:lnTo>
                  <a:pt x="696" y="2571"/>
                </a:lnTo>
                <a:lnTo>
                  <a:pt x="692" y="2516"/>
                </a:lnTo>
                <a:lnTo>
                  <a:pt x="695" y="2464"/>
                </a:lnTo>
                <a:lnTo>
                  <a:pt x="703" y="2414"/>
                </a:lnTo>
                <a:lnTo>
                  <a:pt x="717" y="2368"/>
                </a:lnTo>
                <a:lnTo>
                  <a:pt x="737" y="2322"/>
                </a:lnTo>
                <a:lnTo>
                  <a:pt x="760" y="2279"/>
                </a:lnTo>
                <a:lnTo>
                  <a:pt x="788" y="2239"/>
                </a:lnTo>
                <a:lnTo>
                  <a:pt x="820" y="2203"/>
                </a:lnTo>
                <a:lnTo>
                  <a:pt x="792" y="2213"/>
                </a:lnTo>
                <a:lnTo>
                  <a:pt x="765" y="2217"/>
                </a:lnTo>
                <a:lnTo>
                  <a:pt x="763" y="2223"/>
                </a:lnTo>
                <a:lnTo>
                  <a:pt x="759" y="2229"/>
                </a:lnTo>
                <a:lnTo>
                  <a:pt x="754" y="2235"/>
                </a:lnTo>
                <a:lnTo>
                  <a:pt x="732" y="2260"/>
                </a:lnTo>
                <a:lnTo>
                  <a:pt x="710" y="2287"/>
                </a:lnTo>
                <a:lnTo>
                  <a:pt x="691" y="2316"/>
                </a:lnTo>
                <a:lnTo>
                  <a:pt x="683" y="2328"/>
                </a:lnTo>
                <a:lnTo>
                  <a:pt x="671" y="2336"/>
                </a:lnTo>
                <a:lnTo>
                  <a:pt x="658" y="2338"/>
                </a:lnTo>
                <a:lnTo>
                  <a:pt x="646" y="2337"/>
                </a:lnTo>
                <a:lnTo>
                  <a:pt x="634" y="2332"/>
                </a:lnTo>
                <a:lnTo>
                  <a:pt x="623" y="2324"/>
                </a:lnTo>
                <a:lnTo>
                  <a:pt x="615" y="2314"/>
                </a:lnTo>
                <a:lnTo>
                  <a:pt x="611" y="2301"/>
                </a:lnTo>
                <a:lnTo>
                  <a:pt x="612" y="2288"/>
                </a:lnTo>
                <a:lnTo>
                  <a:pt x="617" y="2273"/>
                </a:lnTo>
                <a:lnTo>
                  <a:pt x="640" y="2237"/>
                </a:lnTo>
                <a:lnTo>
                  <a:pt x="666" y="2203"/>
                </a:lnTo>
                <a:lnTo>
                  <a:pt x="651" y="2197"/>
                </a:lnTo>
                <a:lnTo>
                  <a:pt x="636" y="2188"/>
                </a:lnTo>
                <a:lnTo>
                  <a:pt x="607" y="2224"/>
                </a:lnTo>
                <a:lnTo>
                  <a:pt x="582" y="2262"/>
                </a:lnTo>
                <a:lnTo>
                  <a:pt x="572" y="2274"/>
                </a:lnTo>
                <a:lnTo>
                  <a:pt x="561" y="2280"/>
                </a:lnTo>
                <a:lnTo>
                  <a:pt x="548" y="2283"/>
                </a:lnTo>
                <a:lnTo>
                  <a:pt x="536" y="2282"/>
                </a:lnTo>
                <a:lnTo>
                  <a:pt x="524" y="2277"/>
                </a:lnTo>
                <a:lnTo>
                  <a:pt x="513" y="2270"/>
                </a:lnTo>
                <a:lnTo>
                  <a:pt x="505" y="2259"/>
                </a:lnTo>
                <a:lnTo>
                  <a:pt x="502" y="2247"/>
                </a:lnTo>
                <a:lnTo>
                  <a:pt x="502" y="2233"/>
                </a:lnTo>
                <a:lnTo>
                  <a:pt x="508" y="2218"/>
                </a:lnTo>
                <a:lnTo>
                  <a:pt x="537" y="2174"/>
                </a:lnTo>
                <a:lnTo>
                  <a:pt x="571" y="2132"/>
                </a:lnTo>
                <a:lnTo>
                  <a:pt x="562" y="2121"/>
                </a:lnTo>
                <a:lnTo>
                  <a:pt x="554" y="2109"/>
                </a:lnTo>
                <a:lnTo>
                  <a:pt x="526" y="2144"/>
                </a:lnTo>
                <a:lnTo>
                  <a:pt x="502" y="2181"/>
                </a:lnTo>
                <a:lnTo>
                  <a:pt x="492" y="2193"/>
                </a:lnTo>
                <a:lnTo>
                  <a:pt x="480" y="2200"/>
                </a:lnTo>
                <a:lnTo>
                  <a:pt x="468" y="2203"/>
                </a:lnTo>
                <a:lnTo>
                  <a:pt x="455" y="2201"/>
                </a:lnTo>
                <a:lnTo>
                  <a:pt x="443" y="2197"/>
                </a:lnTo>
                <a:lnTo>
                  <a:pt x="434" y="2189"/>
                </a:lnTo>
                <a:lnTo>
                  <a:pt x="426" y="2178"/>
                </a:lnTo>
                <a:lnTo>
                  <a:pt x="422" y="2166"/>
                </a:lnTo>
                <a:lnTo>
                  <a:pt x="422" y="2153"/>
                </a:lnTo>
                <a:lnTo>
                  <a:pt x="427" y="2138"/>
                </a:lnTo>
                <a:lnTo>
                  <a:pt x="450" y="2102"/>
                </a:lnTo>
                <a:lnTo>
                  <a:pt x="476" y="2069"/>
                </a:lnTo>
                <a:lnTo>
                  <a:pt x="505" y="2038"/>
                </a:lnTo>
                <a:lnTo>
                  <a:pt x="514" y="2030"/>
                </a:lnTo>
                <a:lnTo>
                  <a:pt x="523" y="2027"/>
                </a:lnTo>
                <a:lnTo>
                  <a:pt x="521" y="1998"/>
                </a:lnTo>
                <a:lnTo>
                  <a:pt x="523" y="1969"/>
                </a:lnTo>
                <a:lnTo>
                  <a:pt x="529" y="1941"/>
                </a:lnTo>
                <a:lnTo>
                  <a:pt x="541" y="1911"/>
                </a:lnTo>
                <a:lnTo>
                  <a:pt x="558" y="1883"/>
                </a:lnTo>
                <a:lnTo>
                  <a:pt x="580" y="1855"/>
                </a:lnTo>
                <a:lnTo>
                  <a:pt x="653" y="1777"/>
                </a:lnTo>
                <a:lnTo>
                  <a:pt x="729" y="1702"/>
                </a:lnTo>
                <a:lnTo>
                  <a:pt x="810" y="1631"/>
                </a:lnTo>
                <a:lnTo>
                  <a:pt x="894" y="1563"/>
                </a:lnTo>
                <a:lnTo>
                  <a:pt x="980" y="1498"/>
                </a:lnTo>
                <a:lnTo>
                  <a:pt x="1071" y="1436"/>
                </a:lnTo>
                <a:lnTo>
                  <a:pt x="1098" y="1421"/>
                </a:lnTo>
                <a:lnTo>
                  <a:pt x="1125" y="1410"/>
                </a:lnTo>
                <a:lnTo>
                  <a:pt x="1087" y="1367"/>
                </a:lnTo>
                <a:lnTo>
                  <a:pt x="1053" y="1321"/>
                </a:lnTo>
                <a:lnTo>
                  <a:pt x="1010" y="1356"/>
                </a:lnTo>
                <a:lnTo>
                  <a:pt x="963" y="1387"/>
                </a:lnTo>
                <a:lnTo>
                  <a:pt x="913" y="1415"/>
                </a:lnTo>
                <a:lnTo>
                  <a:pt x="862" y="1437"/>
                </a:lnTo>
                <a:lnTo>
                  <a:pt x="808" y="1456"/>
                </a:lnTo>
                <a:lnTo>
                  <a:pt x="751" y="1469"/>
                </a:lnTo>
                <a:lnTo>
                  <a:pt x="692" y="1477"/>
                </a:lnTo>
                <a:lnTo>
                  <a:pt x="633" y="1479"/>
                </a:lnTo>
                <a:lnTo>
                  <a:pt x="568" y="1477"/>
                </a:lnTo>
                <a:lnTo>
                  <a:pt x="505" y="1467"/>
                </a:lnTo>
                <a:lnTo>
                  <a:pt x="445" y="1452"/>
                </a:lnTo>
                <a:lnTo>
                  <a:pt x="387" y="1430"/>
                </a:lnTo>
                <a:lnTo>
                  <a:pt x="332" y="1404"/>
                </a:lnTo>
                <a:lnTo>
                  <a:pt x="279" y="1372"/>
                </a:lnTo>
                <a:lnTo>
                  <a:pt x="230" y="1335"/>
                </a:lnTo>
                <a:lnTo>
                  <a:pt x="186" y="1294"/>
                </a:lnTo>
                <a:lnTo>
                  <a:pt x="145" y="1249"/>
                </a:lnTo>
                <a:lnTo>
                  <a:pt x="108" y="1200"/>
                </a:lnTo>
                <a:lnTo>
                  <a:pt x="76" y="1148"/>
                </a:lnTo>
                <a:lnTo>
                  <a:pt x="50" y="1092"/>
                </a:lnTo>
                <a:lnTo>
                  <a:pt x="28" y="1035"/>
                </a:lnTo>
                <a:lnTo>
                  <a:pt x="13" y="974"/>
                </a:lnTo>
                <a:lnTo>
                  <a:pt x="3" y="910"/>
                </a:lnTo>
                <a:lnTo>
                  <a:pt x="0" y="846"/>
                </a:lnTo>
                <a:lnTo>
                  <a:pt x="3" y="781"/>
                </a:lnTo>
                <a:lnTo>
                  <a:pt x="13" y="718"/>
                </a:lnTo>
                <a:lnTo>
                  <a:pt x="28" y="658"/>
                </a:lnTo>
                <a:lnTo>
                  <a:pt x="50" y="599"/>
                </a:lnTo>
                <a:lnTo>
                  <a:pt x="76" y="543"/>
                </a:lnTo>
                <a:lnTo>
                  <a:pt x="108" y="491"/>
                </a:lnTo>
                <a:lnTo>
                  <a:pt x="145" y="442"/>
                </a:lnTo>
                <a:lnTo>
                  <a:pt x="186" y="397"/>
                </a:lnTo>
                <a:lnTo>
                  <a:pt x="230" y="356"/>
                </a:lnTo>
                <a:lnTo>
                  <a:pt x="279" y="320"/>
                </a:lnTo>
                <a:lnTo>
                  <a:pt x="332" y="289"/>
                </a:lnTo>
                <a:lnTo>
                  <a:pt x="387" y="261"/>
                </a:lnTo>
                <a:lnTo>
                  <a:pt x="445" y="240"/>
                </a:lnTo>
                <a:lnTo>
                  <a:pt x="505" y="224"/>
                </a:lnTo>
                <a:lnTo>
                  <a:pt x="568" y="214"/>
                </a:lnTo>
                <a:lnTo>
                  <a:pt x="633" y="211"/>
                </a:lnTo>
                <a:lnTo>
                  <a:pt x="692" y="214"/>
                </a:lnTo>
                <a:lnTo>
                  <a:pt x="751" y="222"/>
                </a:lnTo>
                <a:lnTo>
                  <a:pt x="808" y="236"/>
                </a:lnTo>
                <a:lnTo>
                  <a:pt x="862" y="254"/>
                </a:lnTo>
                <a:lnTo>
                  <a:pt x="913" y="277"/>
                </a:lnTo>
                <a:lnTo>
                  <a:pt x="963" y="304"/>
                </a:lnTo>
                <a:lnTo>
                  <a:pt x="1010" y="335"/>
                </a:lnTo>
                <a:lnTo>
                  <a:pt x="1053" y="371"/>
                </a:lnTo>
                <a:lnTo>
                  <a:pt x="1095" y="317"/>
                </a:lnTo>
                <a:lnTo>
                  <a:pt x="1140" y="266"/>
                </a:lnTo>
                <a:lnTo>
                  <a:pt x="1189" y="219"/>
                </a:lnTo>
                <a:lnTo>
                  <a:pt x="1242" y="175"/>
                </a:lnTo>
                <a:lnTo>
                  <a:pt x="1299" y="136"/>
                </a:lnTo>
                <a:lnTo>
                  <a:pt x="1359" y="101"/>
                </a:lnTo>
                <a:lnTo>
                  <a:pt x="1422" y="72"/>
                </a:lnTo>
                <a:lnTo>
                  <a:pt x="1488" y="47"/>
                </a:lnTo>
                <a:lnTo>
                  <a:pt x="1555" y="27"/>
                </a:lnTo>
                <a:lnTo>
                  <a:pt x="1626" y="12"/>
                </a:lnTo>
                <a:lnTo>
                  <a:pt x="1699" y="3"/>
                </a:lnTo>
                <a:lnTo>
                  <a:pt x="1773" y="0"/>
                </a:lnTo>
                <a:close/>
              </a:path>
            </a:pathLst>
          </a:custGeom>
          <a:solidFill>
            <a:srgbClr val="FF000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smtClean="0">
              <a:ln>
                <a:noFill/>
              </a:ln>
              <a:solidFill>
                <a:srgbClr val="717171"/>
              </a:solidFill>
              <a:effectLst/>
              <a:uLnTx/>
              <a:uFillTx/>
            </a:endParaRPr>
          </a:p>
        </p:txBody>
      </p:sp>
      <p:sp>
        <p:nvSpPr>
          <p:cNvPr id="22" name="Rectangle 21"/>
          <p:cNvSpPr/>
          <p:nvPr/>
        </p:nvSpPr>
        <p:spPr>
          <a:xfrm>
            <a:off x="1911703" y="2834438"/>
            <a:ext cx="1414405" cy="611091"/>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ysClr val="windowText" lastClr="000000"/>
                </a:solidFill>
                <a:effectLst/>
                <a:uLnTx/>
                <a:uFillTx/>
                <a:latin typeface="Arial"/>
                <a:ea typeface="+mn-ea"/>
                <a:cs typeface="+mn-cs"/>
              </a:rPr>
              <a:t>The Good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ysClr val="windowText" lastClr="000000"/>
                </a:solidFill>
                <a:effectLst/>
                <a:uLnTx/>
                <a:uFillTx/>
                <a:latin typeface="Arial"/>
                <a:ea typeface="+mn-ea"/>
                <a:cs typeface="+mn-cs"/>
              </a:rPr>
              <a:t>Girl</a:t>
            </a:r>
          </a:p>
        </p:txBody>
      </p:sp>
      <p:sp>
        <p:nvSpPr>
          <p:cNvPr id="19" name="noun_project_1381.eps"/>
          <p:cNvSpPr>
            <a:spLocks noEditPoints="1"/>
          </p:cNvSpPr>
          <p:nvPr/>
        </p:nvSpPr>
        <p:spPr bwMode="auto">
          <a:xfrm>
            <a:off x="3281914" y="3938333"/>
            <a:ext cx="541337" cy="603250"/>
          </a:xfrm>
          <a:custGeom>
            <a:avLst/>
            <a:gdLst>
              <a:gd name="T0" fmla="*/ 44657133 w 3074"/>
              <a:gd name="T1" fmla="*/ 85473106 h 3423"/>
              <a:gd name="T2" fmla="*/ 46517825 w 3074"/>
              <a:gd name="T3" fmla="*/ 83640621 h 3423"/>
              <a:gd name="T4" fmla="*/ 49836111 w 3074"/>
              <a:gd name="T5" fmla="*/ 84758652 h 3423"/>
              <a:gd name="T6" fmla="*/ 94244940 w 3074"/>
              <a:gd name="T7" fmla="*/ 33512185 h 3423"/>
              <a:gd name="T8" fmla="*/ 51851773 w 3074"/>
              <a:gd name="T9" fmla="*/ 90411367 h 3423"/>
              <a:gd name="T10" fmla="*/ 46641800 w 3074"/>
              <a:gd name="T11" fmla="*/ 98362353 h 3423"/>
              <a:gd name="T12" fmla="*/ 43013398 w 3074"/>
              <a:gd name="T13" fmla="*/ 90411367 h 3423"/>
              <a:gd name="T14" fmla="*/ 92982 w 3074"/>
              <a:gd name="T15" fmla="*/ 33512185 h 3423"/>
              <a:gd name="T16" fmla="*/ 18079846 w 3074"/>
              <a:gd name="T17" fmla="*/ 9131228 h 3423"/>
              <a:gd name="T18" fmla="*/ 8218144 w 3074"/>
              <a:gd name="T19" fmla="*/ 22610684 h 3423"/>
              <a:gd name="T20" fmla="*/ 3163141 w 3074"/>
              <a:gd name="T21" fmla="*/ 32269733 h 3423"/>
              <a:gd name="T22" fmla="*/ 2636068 w 3074"/>
              <a:gd name="T23" fmla="*/ 23231734 h 3423"/>
              <a:gd name="T24" fmla="*/ 16560263 w 3074"/>
              <a:gd name="T25" fmla="*/ 8696458 h 3423"/>
              <a:gd name="T26" fmla="*/ 82522546 w 3074"/>
              <a:gd name="T27" fmla="*/ 10994729 h 3423"/>
              <a:gd name="T28" fmla="*/ 94338098 w 3074"/>
              <a:gd name="T29" fmla="*/ 26896702 h 3423"/>
              <a:gd name="T30" fmla="*/ 90740690 w 3074"/>
              <a:gd name="T31" fmla="*/ 32207699 h 3423"/>
              <a:gd name="T32" fmla="*/ 85499724 w 3074"/>
              <a:gd name="T33" fmla="*/ 18790453 h 3423"/>
              <a:gd name="T34" fmla="*/ 74397384 w 3074"/>
              <a:gd name="T35" fmla="*/ 6615483 h 3423"/>
              <a:gd name="T36" fmla="*/ 58116243 w 3074"/>
              <a:gd name="T37" fmla="*/ 14504259 h 3423"/>
              <a:gd name="T38" fmla="*/ 59325710 w 3074"/>
              <a:gd name="T39" fmla="*/ 32331944 h 3423"/>
              <a:gd name="T40" fmla="*/ 48936759 w 3074"/>
              <a:gd name="T41" fmla="*/ 30375215 h 3423"/>
              <a:gd name="T42" fmla="*/ 36873080 w 3074"/>
              <a:gd name="T43" fmla="*/ 31865981 h 3423"/>
              <a:gd name="T44" fmla="*/ 36345831 w 3074"/>
              <a:gd name="T45" fmla="*/ 18200245 h 3423"/>
              <a:gd name="T46" fmla="*/ 40625458 w 3074"/>
              <a:gd name="T47" fmla="*/ 7888952 h 3423"/>
              <a:gd name="T48" fmla="*/ 45835430 w 3074"/>
              <a:gd name="T49" fmla="*/ 2826269 h 3423"/>
              <a:gd name="T50" fmla="*/ 50177220 w 3074"/>
              <a:gd name="T51" fmla="*/ 2733218 h 3423"/>
              <a:gd name="T52" fmla="*/ 69900801 w 3074"/>
              <a:gd name="T53" fmla="*/ 11895463 h 3423"/>
              <a:gd name="T54" fmla="*/ 77064447 w 3074"/>
              <a:gd name="T55" fmla="*/ 30654722 h 3423"/>
              <a:gd name="T56" fmla="*/ 68846303 w 3074"/>
              <a:gd name="T57" fmla="*/ 31151703 h 3423"/>
              <a:gd name="T58" fmla="*/ 61093420 w 3074"/>
              <a:gd name="T59" fmla="*/ 27579963 h 3423"/>
              <a:gd name="T60" fmla="*/ 57837121 w 3074"/>
              <a:gd name="T61" fmla="*/ 10808449 h 3423"/>
              <a:gd name="T62" fmla="*/ 51448676 w 3074"/>
              <a:gd name="T63" fmla="*/ 2764235 h 3423"/>
              <a:gd name="T64" fmla="*/ 56007423 w 3074"/>
              <a:gd name="T65" fmla="*/ 2205220 h 3423"/>
              <a:gd name="T66" fmla="*/ 41679955 w 3074"/>
              <a:gd name="T67" fmla="*/ 2515745 h 3423"/>
              <a:gd name="T68" fmla="*/ 40253354 w 3074"/>
              <a:gd name="T69" fmla="*/ 6242748 h 3423"/>
              <a:gd name="T70" fmla="*/ 34826248 w 3074"/>
              <a:gd name="T71" fmla="*/ 18821470 h 3423"/>
              <a:gd name="T72" fmla="*/ 31321998 w 3074"/>
              <a:gd name="T73" fmla="*/ 31710718 h 3423"/>
              <a:gd name="T74" fmla="*/ 20343811 w 3074"/>
              <a:gd name="T75" fmla="*/ 31803946 h 3423"/>
              <a:gd name="T76" fmla="*/ 20250653 w 3074"/>
              <a:gd name="T77" fmla="*/ 20343254 h 3423"/>
              <a:gd name="T78" fmla="*/ 31291004 w 3074"/>
              <a:gd name="T79" fmla="*/ 5342014 h 3423"/>
              <a:gd name="T80" fmla="*/ 67016605 w 3074"/>
              <a:gd name="T81" fmla="*/ 3478513 h 3423"/>
              <a:gd name="T82" fmla="*/ 82243425 w 3074"/>
              <a:gd name="T83" fmla="*/ 15995201 h 3423"/>
              <a:gd name="T84" fmla="*/ 87546379 w 3074"/>
              <a:gd name="T85" fmla="*/ 32518224 h 3423"/>
              <a:gd name="T86" fmla="*/ 79142272 w 3074"/>
              <a:gd name="T87" fmla="*/ 32393979 h 3423"/>
              <a:gd name="T88" fmla="*/ 73622184 w 3074"/>
              <a:gd name="T89" fmla="*/ 15684500 h 3423"/>
              <a:gd name="T90" fmla="*/ 59325710 w 3074"/>
              <a:gd name="T91" fmla="*/ 2329465 h 3423"/>
              <a:gd name="T92" fmla="*/ 36097880 w 3074"/>
              <a:gd name="T93" fmla="*/ 2049781 h 3423"/>
              <a:gd name="T94" fmla="*/ 22762745 w 3074"/>
              <a:gd name="T95" fmla="*/ 13199949 h 3423"/>
              <a:gd name="T96" fmla="*/ 16994530 w 3074"/>
              <a:gd name="T97" fmla="*/ 30809985 h 3423"/>
              <a:gd name="T98" fmla="*/ 9334629 w 3074"/>
              <a:gd name="T99" fmla="*/ 31928191 h 3423"/>
              <a:gd name="T100" fmla="*/ 10885206 w 3074"/>
              <a:gd name="T101" fmla="*/ 19535748 h 3423"/>
              <a:gd name="T102" fmla="*/ 24127182 w 3074"/>
              <a:gd name="T103" fmla="*/ 5559487 h 3423"/>
              <a:gd name="T104" fmla="*/ 50394178 w 3074"/>
              <a:gd name="T105" fmla="*/ 31017 h 3423"/>
              <a:gd name="T106" fmla="*/ 56689642 w 3074"/>
              <a:gd name="T107" fmla="*/ 1242276 h 3423"/>
              <a:gd name="T108" fmla="*/ 47479164 w 3074"/>
              <a:gd name="T109" fmla="*/ 2143009 h 3423"/>
              <a:gd name="T110" fmla="*/ 38237693 w 3074"/>
              <a:gd name="T111" fmla="*/ 1242276 h 3423"/>
              <a:gd name="T112" fmla="*/ 44501987 w 3074"/>
              <a:gd name="T113" fmla="*/ 31017 h 34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74"/>
              <a:gd name="T172" fmla="*/ 0 h 3423"/>
              <a:gd name="T173" fmla="*/ 3074 w 3074"/>
              <a:gd name="T174" fmla="*/ 3423 h 34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74" h="3423">
                <a:moveTo>
                  <a:pt x="1469" y="2851"/>
                </a:moveTo>
                <a:lnTo>
                  <a:pt x="1485" y="2871"/>
                </a:lnTo>
                <a:lnTo>
                  <a:pt x="1488" y="2869"/>
                </a:lnTo>
                <a:lnTo>
                  <a:pt x="1482" y="2859"/>
                </a:lnTo>
                <a:lnTo>
                  <a:pt x="1476" y="2855"/>
                </a:lnTo>
                <a:lnTo>
                  <a:pt x="1469" y="2851"/>
                </a:lnTo>
                <a:close/>
                <a:moveTo>
                  <a:pt x="210" y="1073"/>
                </a:moveTo>
                <a:lnTo>
                  <a:pt x="244" y="1073"/>
                </a:lnTo>
                <a:lnTo>
                  <a:pt x="1440" y="2752"/>
                </a:lnTo>
                <a:lnTo>
                  <a:pt x="1442" y="2746"/>
                </a:lnTo>
                <a:lnTo>
                  <a:pt x="550" y="1077"/>
                </a:lnTo>
                <a:lnTo>
                  <a:pt x="583" y="1077"/>
                </a:lnTo>
                <a:lnTo>
                  <a:pt x="1461" y="2717"/>
                </a:lnTo>
                <a:lnTo>
                  <a:pt x="1465" y="2713"/>
                </a:lnTo>
                <a:lnTo>
                  <a:pt x="1470" y="2709"/>
                </a:lnTo>
                <a:lnTo>
                  <a:pt x="1104" y="1073"/>
                </a:lnTo>
                <a:lnTo>
                  <a:pt x="1138" y="1073"/>
                </a:lnTo>
                <a:lnTo>
                  <a:pt x="1500" y="2693"/>
                </a:lnTo>
                <a:lnTo>
                  <a:pt x="1515" y="2689"/>
                </a:lnTo>
                <a:lnTo>
                  <a:pt x="1529" y="2688"/>
                </a:lnTo>
                <a:lnTo>
                  <a:pt x="1547" y="2690"/>
                </a:lnTo>
                <a:lnTo>
                  <a:pt x="1564" y="2695"/>
                </a:lnTo>
                <a:lnTo>
                  <a:pt x="1927" y="1073"/>
                </a:lnTo>
                <a:lnTo>
                  <a:pt x="1961" y="1073"/>
                </a:lnTo>
                <a:lnTo>
                  <a:pt x="1594" y="2714"/>
                </a:lnTo>
                <a:lnTo>
                  <a:pt x="1601" y="2721"/>
                </a:lnTo>
                <a:lnTo>
                  <a:pt x="1607" y="2729"/>
                </a:lnTo>
                <a:lnTo>
                  <a:pt x="2491" y="1077"/>
                </a:lnTo>
                <a:lnTo>
                  <a:pt x="2525" y="1077"/>
                </a:lnTo>
                <a:lnTo>
                  <a:pt x="1622" y="2765"/>
                </a:lnTo>
                <a:lnTo>
                  <a:pt x="1623" y="2769"/>
                </a:lnTo>
                <a:lnTo>
                  <a:pt x="2830" y="1073"/>
                </a:lnTo>
                <a:lnTo>
                  <a:pt x="2863" y="1073"/>
                </a:lnTo>
                <a:lnTo>
                  <a:pt x="1583" y="2873"/>
                </a:lnTo>
                <a:lnTo>
                  <a:pt x="1586" y="2874"/>
                </a:lnTo>
                <a:lnTo>
                  <a:pt x="3039" y="1079"/>
                </a:lnTo>
                <a:lnTo>
                  <a:pt x="3073" y="1079"/>
                </a:lnTo>
                <a:lnTo>
                  <a:pt x="1615" y="2879"/>
                </a:lnTo>
                <a:lnTo>
                  <a:pt x="1622" y="2881"/>
                </a:lnTo>
                <a:lnTo>
                  <a:pt x="1629" y="2884"/>
                </a:lnTo>
                <a:lnTo>
                  <a:pt x="1632" y="2884"/>
                </a:lnTo>
                <a:lnTo>
                  <a:pt x="1648" y="2886"/>
                </a:lnTo>
                <a:lnTo>
                  <a:pt x="1660" y="2892"/>
                </a:lnTo>
                <a:lnTo>
                  <a:pt x="1669" y="2901"/>
                </a:lnTo>
                <a:lnTo>
                  <a:pt x="1672" y="2911"/>
                </a:lnTo>
                <a:lnTo>
                  <a:pt x="1672" y="3087"/>
                </a:lnTo>
                <a:lnTo>
                  <a:pt x="1669" y="3098"/>
                </a:lnTo>
                <a:lnTo>
                  <a:pt x="1660" y="3106"/>
                </a:lnTo>
                <a:lnTo>
                  <a:pt x="1648" y="3113"/>
                </a:lnTo>
                <a:lnTo>
                  <a:pt x="1632" y="3115"/>
                </a:lnTo>
                <a:lnTo>
                  <a:pt x="1632" y="3423"/>
                </a:lnTo>
                <a:lnTo>
                  <a:pt x="1569" y="3423"/>
                </a:lnTo>
                <a:lnTo>
                  <a:pt x="1568" y="3167"/>
                </a:lnTo>
                <a:lnTo>
                  <a:pt x="1504" y="3167"/>
                </a:lnTo>
                <a:lnTo>
                  <a:pt x="1504" y="3423"/>
                </a:lnTo>
                <a:lnTo>
                  <a:pt x="1432" y="3423"/>
                </a:lnTo>
                <a:lnTo>
                  <a:pt x="1432" y="3115"/>
                </a:lnTo>
                <a:lnTo>
                  <a:pt x="1428" y="3115"/>
                </a:lnTo>
                <a:lnTo>
                  <a:pt x="1412" y="3113"/>
                </a:lnTo>
                <a:lnTo>
                  <a:pt x="1399" y="3106"/>
                </a:lnTo>
                <a:lnTo>
                  <a:pt x="1390" y="3098"/>
                </a:lnTo>
                <a:lnTo>
                  <a:pt x="1387" y="3087"/>
                </a:lnTo>
                <a:lnTo>
                  <a:pt x="1387" y="2911"/>
                </a:lnTo>
                <a:lnTo>
                  <a:pt x="1390" y="2901"/>
                </a:lnTo>
                <a:lnTo>
                  <a:pt x="1399" y="2892"/>
                </a:lnTo>
                <a:lnTo>
                  <a:pt x="1412" y="2886"/>
                </a:lnTo>
                <a:lnTo>
                  <a:pt x="1428" y="2884"/>
                </a:lnTo>
                <a:lnTo>
                  <a:pt x="1431" y="2884"/>
                </a:lnTo>
                <a:lnTo>
                  <a:pt x="1434" y="2884"/>
                </a:lnTo>
                <a:lnTo>
                  <a:pt x="1446" y="2880"/>
                </a:lnTo>
                <a:lnTo>
                  <a:pt x="1458" y="2878"/>
                </a:lnTo>
                <a:lnTo>
                  <a:pt x="3" y="1079"/>
                </a:lnTo>
                <a:lnTo>
                  <a:pt x="37" y="1079"/>
                </a:lnTo>
                <a:lnTo>
                  <a:pt x="1445" y="2820"/>
                </a:lnTo>
                <a:lnTo>
                  <a:pt x="1440" y="2807"/>
                </a:lnTo>
                <a:lnTo>
                  <a:pt x="1436" y="2794"/>
                </a:lnTo>
                <a:lnTo>
                  <a:pt x="210" y="1073"/>
                </a:lnTo>
                <a:close/>
                <a:moveTo>
                  <a:pt x="723" y="188"/>
                </a:moveTo>
                <a:lnTo>
                  <a:pt x="675" y="222"/>
                </a:lnTo>
                <a:lnTo>
                  <a:pt x="628" y="257"/>
                </a:lnTo>
                <a:lnTo>
                  <a:pt x="583" y="294"/>
                </a:lnTo>
                <a:lnTo>
                  <a:pt x="539" y="333"/>
                </a:lnTo>
                <a:lnTo>
                  <a:pt x="496" y="373"/>
                </a:lnTo>
                <a:lnTo>
                  <a:pt x="455" y="417"/>
                </a:lnTo>
                <a:lnTo>
                  <a:pt x="417" y="463"/>
                </a:lnTo>
                <a:lnTo>
                  <a:pt x="381" y="510"/>
                </a:lnTo>
                <a:lnTo>
                  <a:pt x="347" y="561"/>
                </a:lnTo>
                <a:lnTo>
                  <a:pt x="316" y="614"/>
                </a:lnTo>
                <a:lnTo>
                  <a:pt x="289" y="669"/>
                </a:lnTo>
                <a:lnTo>
                  <a:pt x="265" y="728"/>
                </a:lnTo>
                <a:lnTo>
                  <a:pt x="245" y="789"/>
                </a:lnTo>
                <a:lnTo>
                  <a:pt x="228" y="853"/>
                </a:lnTo>
                <a:lnTo>
                  <a:pt x="215" y="921"/>
                </a:lnTo>
                <a:lnTo>
                  <a:pt x="208" y="992"/>
                </a:lnTo>
                <a:lnTo>
                  <a:pt x="205" y="1065"/>
                </a:lnTo>
                <a:lnTo>
                  <a:pt x="175" y="1053"/>
                </a:lnTo>
                <a:lnTo>
                  <a:pt x="149" y="1045"/>
                </a:lnTo>
                <a:lnTo>
                  <a:pt x="124" y="1040"/>
                </a:lnTo>
                <a:lnTo>
                  <a:pt x="102" y="1039"/>
                </a:lnTo>
                <a:lnTo>
                  <a:pt x="79" y="1041"/>
                </a:lnTo>
                <a:lnTo>
                  <a:pt x="55" y="1046"/>
                </a:lnTo>
                <a:lnTo>
                  <a:pt x="29" y="1053"/>
                </a:lnTo>
                <a:lnTo>
                  <a:pt x="0" y="1065"/>
                </a:lnTo>
                <a:lnTo>
                  <a:pt x="4" y="1002"/>
                </a:lnTo>
                <a:lnTo>
                  <a:pt x="15" y="938"/>
                </a:lnTo>
                <a:lnTo>
                  <a:pt x="32" y="874"/>
                </a:lnTo>
                <a:lnTo>
                  <a:pt x="55" y="811"/>
                </a:lnTo>
                <a:lnTo>
                  <a:pt x="85" y="748"/>
                </a:lnTo>
                <a:lnTo>
                  <a:pt x="120" y="687"/>
                </a:lnTo>
                <a:lnTo>
                  <a:pt x="159" y="627"/>
                </a:lnTo>
                <a:lnTo>
                  <a:pt x="203" y="570"/>
                </a:lnTo>
                <a:lnTo>
                  <a:pt x="251" y="513"/>
                </a:lnTo>
                <a:lnTo>
                  <a:pt x="301" y="460"/>
                </a:lnTo>
                <a:lnTo>
                  <a:pt x="357" y="410"/>
                </a:lnTo>
                <a:lnTo>
                  <a:pt x="413" y="363"/>
                </a:lnTo>
                <a:lnTo>
                  <a:pt x="472" y="319"/>
                </a:lnTo>
                <a:lnTo>
                  <a:pt x="534" y="280"/>
                </a:lnTo>
                <a:lnTo>
                  <a:pt x="596" y="244"/>
                </a:lnTo>
                <a:lnTo>
                  <a:pt x="659" y="214"/>
                </a:lnTo>
                <a:lnTo>
                  <a:pt x="723" y="188"/>
                </a:lnTo>
                <a:close/>
                <a:moveTo>
                  <a:pt x="2352" y="179"/>
                </a:moveTo>
                <a:lnTo>
                  <a:pt x="2415" y="205"/>
                </a:lnTo>
                <a:lnTo>
                  <a:pt x="2478" y="236"/>
                </a:lnTo>
                <a:lnTo>
                  <a:pt x="2541" y="272"/>
                </a:lnTo>
                <a:lnTo>
                  <a:pt x="2601" y="311"/>
                </a:lnTo>
                <a:lnTo>
                  <a:pt x="2661" y="354"/>
                </a:lnTo>
                <a:lnTo>
                  <a:pt x="2718" y="401"/>
                </a:lnTo>
                <a:lnTo>
                  <a:pt x="2772" y="452"/>
                </a:lnTo>
                <a:lnTo>
                  <a:pt x="2824" y="505"/>
                </a:lnTo>
                <a:lnTo>
                  <a:pt x="2872" y="560"/>
                </a:lnTo>
                <a:lnTo>
                  <a:pt x="2915" y="619"/>
                </a:lnTo>
                <a:lnTo>
                  <a:pt x="2955" y="678"/>
                </a:lnTo>
                <a:lnTo>
                  <a:pt x="2990" y="739"/>
                </a:lnTo>
                <a:lnTo>
                  <a:pt x="3018" y="802"/>
                </a:lnTo>
                <a:lnTo>
                  <a:pt x="3042" y="866"/>
                </a:lnTo>
                <a:lnTo>
                  <a:pt x="3060" y="929"/>
                </a:lnTo>
                <a:lnTo>
                  <a:pt x="3070" y="993"/>
                </a:lnTo>
                <a:lnTo>
                  <a:pt x="3074" y="1057"/>
                </a:lnTo>
                <a:lnTo>
                  <a:pt x="3045" y="1045"/>
                </a:lnTo>
                <a:lnTo>
                  <a:pt x="3019" y="1037"/>
                </a:lnTo>
                <a:lnTo>
                  <a:pt x="2996" y="1031"/>
                </a:lnTo>
                <a:lnTo>
                  <a:pt x="2973" y="1030"/>
                </a:lnTo>
                <a:lnTo>
                  <a:pt x="2949" y="1031"/>
                </a:lnTo>
                <a:lnTo>
                  <a:pt x="2926" y="1037"/>
                </a:lnTo>
                <a:lnTo>
                  <a:pt x="2899" y="1045"/>
                </a:lnTo>
                <a:lnTo>
                  <a:pt x="2869" y="1057"/>
                </a:lnTo>
                <a:lnTo>
                  <a:pt x="2865" y="982"/>
                </a:lnTo>
                <a:lnTo>
                  <a:pt x="2858" y="912"/>
                </a:lnTo>
                <a:lnTo>
                  <a:pt x="2846" y="844"/>
                </a:lnTo>
                <a:lnTo>
                  <a:pt x="2829" y="781"/>
                </a:lnTo>
                <a:lnTo>
                  <a:pt x="2809" y="719"/>
                </a:lnTo>
                <a:lnTo>
                  <a:pt x="2785" y="661"/>
                </a:lnTo>
                <a:lnTo>
                  <a:pt x="2757" y="605"/>
                </a:lnTo>
                <a:lnTo>
                  <a:pt x="2727" y="552"/>
                </a:lnTo>
                <a:lnTo>
                  <a:pt x="2694" y="502"/>
                </a:lnTo>
                <a:lnTo>
                  <a:pt x="2657" y="454"/>
                </a:lnTo>
                <a:lnTo>
                  <a:pt x="2619" y="408"/>
                </a:lnTo>
                <a:lnTo>
                  <a:pt x="2578" y="365"/>
                </a:lnTo>
                <a:lnTo>
                  <a:pt x="2535" y="324"/>
                </a:lnTo>
                <a:lnTo>
                  <a:pt x="2492" y="285"/>
                </a:lnTo>
                <a:lnTo>
                  <a:pt x="2446" y="248"/>
                </a:lnTo>
                <a:lnTo>
                  <a:pt x="2399" y="213"/>
                </a:lnTo>
                <a:lnTo>
                  <a:pt x="2352" y="179"/>
                </a:lnTo>
                <a:close/>
                <a:moveTo>
                  <a:pt x="1618" y="88"/>
                </a:moveTo>
                <a:lnTo>
                  <a:pt x="1671" y="136"/>
                </a:lnTo>
                <a:lnTo>
                  <a:pt x="1719" y="186"/>
                </a:lnTo>
                <a:lnTo>
                  <a:pt x="1760" y="238"/>
                </a:lnTo>
                <a:lnTo>
                  <a:pt x="1796" y="292"/>
                </a:lnTo>
                <a:lnTo>
                  <a:pt x="1827" y="348"/>
                </a:lnTo>
                <a:lnTo>
                  <a:pt x="1853" y="406"/>
                </a:lnTo>
                <a:lnTo>
                  <a:pt x="1874" y="467"/>
                </a:lnTo>
                <a:lnTo>
                  <a:pt x="1892" y="530"/>
                </a:lnTo>
                <a:lnTo>
                  <a:pt x="1906" y="596"/>
                </a:lnTo>
                <a:lnTo>
                  <a:pt x="1915" y="665"/>
                </a:lnTo>
                <a:lnTo>
                  <a:pt x="1923" y="736"/>
                </a:lnTo>
                <a:lnTo>
                  <a:pt x="1927" y="811"/>
                </a:lnTo>
                <a:lnTo>
                  <a:pt x="1929" y="888"/>
                </a:lnTo>
                <a:lnTo>
                  <a:pt x="1929" y="969"/>
                </a:lnTo>
                <a:lnTo>
                  <a:pt x="1928" y="1052"/>
                </a:lnTo>
                <a:lnTo>
                  <a:pt x="1913" y="1041"/>
                </a:lnTo>
                <a:lnTo>
                  <a:pt x="1892" y="1030"/>
                </a:lnTo>
                <a:lnTo>
                  <a:pt x="1865" y="1020"/>
                </a:lnTo>
                <a:lnTo>
                  <a:pt x="1835" y="1011"/>
                </a:lnTo>
                <a:lnTo>
                  <a:pt x="1798" y="1003"/>
                </a:lnTo>
                <a:lnTo>
                  <a:pt x="1759" y="995"/>
                </a:lnTo>
                <a:lnTo>
                  <a:pt x="1717" y="989"/>
                </a:lnTo>
                <a:lnTo>
                  <a:pt x="1672" y="983"/>
                </a:lnTo>
                <a:lnTo>
                  <a:pt x="1625" y="980"/>
                </a:lnTo>
                <a:lnTo>
                  <a:pt x="1578" y="978"/>
                </a:lnTo>
                <a:lnTo>
                  <a:pt x="1529" y="977"/>
                </a:lnTo>
                <a:lnTo>
                  <a:pt x="1480" y="977"/>
                </a:lnTo>
                <a:lnTo>
                  <a:pt x="1432" y="979"/>
                </a:lnTo>
                <a:lnTo>
                  <a:pt x="1384" y="982"/>
                </a:lnTo>
                <a:lnTo>
                  <a:pt x="1340" y="988"/>
                </a:lnTo>
                <a:lnTo>
                  <a:pt x="1297" y="994"/>
                </a:lnTo>
                <a:lnTo>
                  <a:pt x="1257" y="1004"/>
                </a:lnTo>
                <a:lnTo>
                  <a:pt x="1221" y="1014"/>
                </a:lnTo>
                <a:lnTo>
                  <a:pt x="1189" y="1026"/>
                </a:lnTo>
                <a:lnTo>
                  <a:pt x="1161" y="1041"/>
                </a:lnTo>
                <a:lnTo>
                  <a:pt x="1140" y="1058"/>
                </a:lnTo>
                <a:lnTo>
                  <a:pt x="1139" y="974"/>
                </a:lnTo>
                <a:lnTo>
                  <a:pt x="1141" y="895"/>
                </a:lnTo>
                <a:lnTo>
                  <a:pt x="1144" y="823"/>
                </a:lnTo>
                <a:lnTo>
                  <a:pt x="1149" y="756"/>
                </a:lnTo>
                <a:lnTo>
                  <a:pt x="1155" y="695"/>
                </a:lnTo>
                <a:lnTo>
                  <a:pt x="1163" y="638"/>
                </a:lnTo>
                <a:lnTo>
                  <a:pt x="1172" y="586"/>
                </a:lnTo>
                <a:lnTo>
                  <a:pt x="1182" y="537"/>
                </a:lnTo>
                <a:lnTo>
                  <a:pt x="1194" y="492"/>
                </a:lnTo>
                <a:lnTo>
                  <a:pt x="1207" y="451"/>
                </a:lnTo>
                <a:lnTo>
                  <a:pt x="1222" y="413"/>
                </a:lnTo>
                <a:lnTo>
                  <a:pt x="1237" y="377"/>
                </a:lnTo>
                <a:lnTo>
                  <a:pt x="1254" y="343"/>
                </a:lnTo>
                <a:lnTo>
                  <a:pt x="1272" y="312"/>
                </a:lnTo>
                <a:lnTo>
                  <a:pt x="1291" y="282"/>
                </a:lnTo>
                <a:lnTo>
                  <a:pt x="1310" y="254"/>
                </a:lnTo>
                <a:lnTo>
                  <a:pt x="1331" y="226"/>
                </a:lnTo>
                <a:lnTo>
                  <a:pt x="1354" y="199"/>
                </a:lnTo>
                <a:lnTo>
                  <a:pt x="1376" y="173"/>
                </a:lnTo>
                <a:lnTo>
                  <a:pt x="1399" y="146"/>
                </a:lnTo>
                <a:lnTo>
                  <a:pt x="1424" y="119"/>
                </a:lnTo>
                <a:lnTo>
                  <a:pt x="1448" y="91"/>
                </a:lnTo>
                <a:lnTo>
                  <a:pt x="1453" y="91"/>
                </a:lnTo>
                <a:lnTo>
                  <a:pt x="1463" y="91"/>
                </a:lnTo>
                <a:lnTo>
                  <a:pt x="1478" y="91"/>
                </a:lnTo>
                <a:lnTo>
                  <a:pt x="1495" y="91"/>
                </a:lnTo>
                <a:lnTo>
                  <a:pt x="1515" y="91"/>
                </a:lnTo>
                <a:lnTo>
                  <a:pt x="1535" y="92"/>
                </a:lnTo>
                <a:lnTo>
                  <a:pt x="1556" y="92"/>
                </a:lnTo>
                <a:lnTo>
                  <a:pt x="1576" y="92"/>
                </a:lnTo>
                <a:lnTo>
                  <a:pt x="1593" y="91"/>
                </a:lnTo>
                <a:lnTo>
                  <a:pt x="1606" y="91"/>
                </a:lnTo>
                <a:lnTo>
                  <a:pt x="1615" y="90"/>
                </a:lnTo>
                <a:lnTo>
                  <a:pt x="1618" y="88"/>
                </a:lnTo>
                <a:close/>
                <a:moveTo>
                  <a:pt x="1809" y="69"/>
                </a:moveTo>
                <a:lnTo>
                  <a:pt x="1873" y="89"/>
                </a:lnTo>
                <a:lnTo>
                  <a:pt x="1934" y="116"/>
                </a:lnTo>
                <a:lnTo>
                  <a:pt x="1995" y="149"/>
                </a:lnTo>
                <a:lnTo>
                  <a:pt x="2052" y="186"/>
                </a:lnTo>
                <a:lnTo>
                  <a:pt x="2106" y="229"/>
                </a:lnTo>
                <a:lnTo>
                  <a:pt x="2158" y="276"/>
                </a:lnTo>
                <a:lnTo>
                  <a:pt x="2208" y="328"/>
                </a:lnTo>
                <a:lnTo>
                  <a:pt x="2254" y="383"/>
                </a:lnTo>
                <a:lnTo>
                  <a:pt x="2296" y="442"/>
                </a:lnTo>
                <a:lnTo>
                  <a:pt x="2336" y="504"/>
                </a:lnTo>
                <a:lnTo>
                  <a:pt x="2371" y="568"/>
                </a:lnTo>
                <a:lnTo>
                  <a:pt x="2402" y="634"/>
                </a:lnTo>
                <a:lnTo>
                  <a:pt x="2428" y="703"/>
                </a:lnTo>
                <a:lnTo>
                  <a:pt x="2449" y="772"/>
                </a:lnTo>
                <a:lnTo>
                  <a:pt x="2466" y="843"/>
                </a:lnTo>
                <a:lnTo>
                  <a:pt x="2478" y="915"/>
                </a:lnTo>
                <a:lnTo>
                  <a:pt x="2485" y="987"/>
                </a:lnTo>
                <a:lnTo>
                  <a:pt x="2486" y="1058"/>
                </a:lnTo>
                <a:lnTo>
                  <a:pt x="2466" y="1045"/>
                </a:lnTo>
                <a:lnTo>
                  <a:pt x="2442" y="1033"/>
                </a:lnTo>
                <a:lnTo>
                  <a:pt x="2412" y="1024"/>
                </a:lnTo>
                <a:lnTo>
                  <a:pt x="2378" y="1015"/>
                </a:lnTo>
                <a:lnTo>
                  <a:pt x="2342" y="1009"/>
                </a:lnTo>
                <a:lnTo>
                  <a:pt x="2303" y="1005"/>
                </a:lnTo>
                <a:lnTo>
                  <a:pt x="2261" y="1003"/>
                </a:lnTo>
                <a:lnTo>
                  <a:pt x="2220" y="1003"/>
                </a:lnTo>
                <a:lnTo>
                  <a:pt x="2178" y="1004"/>
                </a:lnTo>
                <a:lnTo>
                  <a:pt x="2136" y="1007"/>
                </a:lnTo>
                <a:lnTo>
                  <a:pt x="2097" y="1013"/>
                </a:lnTo>
                <a:lnTo>
                  <a:pt x="2059" y="1021"/>
                </a:lnTo>
                <a:lnTo>
                  <a:pt x="2025" y="1031"/>
                </a:lnTo>
                <a:lnTo>
                  <a:pt x="1993" y="1043"/>
                </a:lnTo>
                <a:lnTo>
                  <a:pt x="1967" y="1058"/>
                </a:lnTo>
                <a:lnTo>
                  <a:pt x="1969" y="970"/>
                </a:lnTo>
                <a:lnTo>
                  <a:pt x="1970" y="888"/>
                </a:lnTo>
                <a:lnTo>
                  <a:pt x="1967" y="811"/>
                </a:lnTo>
                <a:lnTo>
                  <a:pt x="1963" y="737"/>
                </a:lnTo>
                <a:lnTo>
                  <a:pt x="1956" y="669"/>
                </a:lnTo>
                <a:lnTo>
                  <a:pt x="1946" y="606"/>
                </a:lnTo>
                <a:lnTo>
                  <a:pt x="1933" y="547"/>
                </a:lnTo>
                <a:lnTo>
                  <a:pt x="1920" y="492"/>
                </a:lnTo>
                <a:lnTo>
                  <a:pt x="1904" y="440"/>
                </a:lnTo>
                <a:lnTo>
                  <a:pt x="1886" y="393"/>
                </a:lnTo>
                <a:lnTo>
                  <a:pt x="1865" y="348"/>
                </a:lnTo>
                <a:lnTo>
                  <a:pt x="1844" y="307"/>
                </a:lnTo>
                <a:lnTo>
                  <a:pt x="1821" y="268"/>
                </a:lnTo>
                <a:lnTo>
                  <a:pt x="1796" y="233"/>
                </a:lnTo>
                <a:lnTo>
                  <a:pt x="1770" y="201"/>
                </a:lnTo>
                <a:lnTo>
                  <a:pt x="1743" y="170"/>
                </a:lnTo>
                <a:lnTo>
                  <a:pt x="1715" y="141"/>
                </a:lnTo>
                <a:lnTo>
                  <a:pt x="1685" y="115"/>
                </a:lnTo>
                <a:lnTo>
                  <a:pt x="1655" y="89"/>
                </a:lnTo>
                <a:lnTo>
                  <a:pt x="1659" y="89"/>
                </a:lnTo>
                <a:lnTo>
                  <a:pt x="1671" y="87"/>
                </a:lnTo>
                <a:lnTo>
                  <a:pt x="1686" y="86"/>
                </a:lnTo>
                <a:lnTo>
                  <a:pt x="1704" y="84"/>
                </a:lnTo>
                <a:lnTo>
                  <a:pt x="1724" y="82"/>
                </a:lnTo>
                <a:lnTo>
                  <a:pt x="1745" y="80"/>
                </a:lnTo>
                <a:lnTo>
                  <a:pt x="1765" y="77"/>
                </a:lnTo>
                <a:lnTo>
                  <a:pt x="1783" y="75"/>
                </a:lnTo>
                <a:lnTo>
                  <a:pt x="1796" y="73"/>
                </a:lnTo>
                <a:lnTo>
                  <a:pt x="1806" y="71"/>
                </a:lnTo>
                <a:lnTo>
                  <a:pt x="1809" y="69"/>
                </a:lnTo>
                <a:close/>
                <a:moveTo>
                  <a:pt x="1236" y="62"/>
                </a:moveTo>
                <a:lnTo>
                  <a:pt x="1240" y="64"/>
                </a:lnTo>
                <a:lnTo>
                  <a:pt x="1249" y="67"/>
                </a:lnTo>
                <a:lnTo>
                  <a:pt x="1263" y="69"/>
                </a:lnTo>
                <a:lnTo>
                  <a:pt x="1280" y="72"/>
                </a:lnTo>
                <a:lnTo>
                  <a:pt x="1301" y="75"/>
                </a:lnTo>
                <a:lnTo>
                  <a:pt x="1323" y="77"/>
                </a:lnTo>
                <a:lnTo>
                  <a:pt x="1344" y="81"/>
                </a:lnTo>
                <a:lnTo>
                  <a:pt x="1365" y="83"/>
                </a:lnTo>
                <a:lnTo>
                  <a:pt x="1383" y="85"/>
                </a:lnTo>
                <a:lnTo>
                  <a:pt x="1398" y="87"/>
                </a:lnTo>
                <a:lnTo>
                  <a:pt x="1409" y="89"/>
                </a:lnTo>
                <a:lnTo>
                  <a:pt x="1413" y="89"/>
                </a:lnTo>
                <a:lnTo>
                  <a:pt x="1383" y="115"/>
                </a:lnTo>
                <a:lnTo>
                  <a:pt x="1354" y="141"/>
                </a:lnTo>
                <a:lnTo>
                  <a:pt x="1325" y="170"/>
                </a:lnTo>
                <a:lnTo>
                  <a:pt x="1298" y="201"/>
                </a:lnTo>
                <a:lnTo>
                  <a:pt x="1272" y="233"/>
                </a:lnTo>
                <a:lnTo>
                  <a:pt x="1247" y="268"/>
                </a:lnTo>
                <a:lnTo>
                  <a:pt x="1224" y="307"/>
                </a:lnTo>
                <a:lnTo>
                  <a:pt x="1203" y="348"/>
                </a:lnTo>
                <a:lnTo>
                  <a:pt x="1183" y="393"/>
                </a:lnTo>
                <a:lnTo>
                  <a:pt x="1165" y="440"/>
                </a:lnTo>
                <a:lnTo>
                  <a:pt x="1149" y="492"/>
                </a:lnTo>
                <a:lnTo>
                  <a:pt x="1135" y="547"/>
                </a:lnTo>
                <a:lnTo>
                  <a:pt x="1123" y="606"/>
                </a:lnTo>
                <a:lnTo>
                  <a:pt x="1113" y="669"/>
                </a:lnTo>
                <a:lnTo>
                  <a:pt x="1105" y="737"/>
                </a:lnTo>
                <a:lnTo>
                  <a:pt x="1101" y="811"/>
                </a:lnTo>
                <a:lnTo>
                  <a:pt x="1098" y="888"/>
                </a:lnTo>
                <a:lnTo>
                  <a:pt x="1099" y="970"/>
                </a:lnTo>
                <a:lnTo>
                  <a:pt x="1101" y="1058"/>
                </a:lnTo>
                <a:lnTo>
                  <a:pt x="1075" y="1043"/>
                </a:lnTo>
                <a:lnTo>
                  <a:pt x="1045" y="1031"/>
                </a:lnTo>
                <a:lnTo>
                  <a:pt x="1010" y="1021"/>
                </a:lnTo>
                <a:lnTo>
                  <a:pt x="972" y="1013"/>
                </a:lnTo>
                <a:lnTo>
                  <a:pt x="932" y="1007"/>
                </a:lnTo>
                <a:lnTo>
                  <a:pt x="891" y="1004"/>
                </a:lnTo>
                <a:lnTo>
                  <a:pt x="848" y="1003"/>
                </a:lnTo>
                <a:lnTo>
                  <a:pt x="807" y="1003"/>
                </a:lnTo>
                <a:lnTo>
                  <a:pt x="765" y="1005"/>
                </a:lnTo>
                <a:lnTo>
                  <a:pt x="726" y="1009"/>
                </a:lnTo>
                <a:lnTo>
                  <a:pt x="690" y="1015"/>
                </a:lnTo>
                <a:lnTo>
                  <a:pt x="656" y="1024"/>
                </a:lnTo>
                <a:lnTo>
                  <a:pt x="626" y="1033"/>
                </a:lnTo>
                <a:lnTo>
                  <a:pt x="602" y="1045"/>
                </a:lnTo>
                <a:lnTo>
                  <a:pt x="583" y="1058"/>
                </a:lnTo>
                <a:lnTo>
                  <a:pt x="583" y="990"/>
                </a:lnTo>
                <a:lnTo>
                  <a:pt x="588" y="922"/>
                </a:lnTo>
                <a:lnTo>
                  <a:pt x="598" y="854"/>
                </a:lnTo>
                <a:lnTo>
                  <a:pt x="613" y="787"/>
                </a:lnTo>
                <a:lnTo>
                  <a:pt x="631" y="720"/>
                </a:lnTo>
                <a:lnTo>
                  <a:pt x="653" y="655"/>
                </a:lnTo>
                <a:lnTo>
                  <a:pt x="679" y="590"/>
                </a:lnTo>
                <a:lnTo>
                  <a:pt x="709" y="528"/>
                </a:lnTo>
                <a:lnTo>
                  <a:pt x="742" y="468"/>
                </a:lnTo>
                <a:lnTo>
                  <a:pt x="779" y="410"/>
                </a:lnTo>
                <a:lnTo>
                  <a:pt x="820" y="355"/>
                </a:lnTo>
                <a:lnTo>
                  <a:pt x="862" y="303"/>
                </a:lnTo>
                <a:lnTo>
                  <a:pt x="909" y="256"/>
                </a:lnTo>
                <a:lnTo>
                  <a:pt x="957" y="211"/>
                </a:lnTo>
                <a:lnTo>
                  <a:pt x="1009" y="172"/>
                </a:lnTo>
                <a:lnTo>
                  <a:pt x="1062" y="136"/>
                </a:lnTo>
                <a:lnTo>
                  <a:pt x="1118" y="106"/>
                </a:lnTo>
                <a:lnTo>
                  <a:pt x="1176" y="81"/>
                </a:lnTo>
                <a:lnTo>
                  <a:pt x="1236" y="62"/>
                </a:lnTo>
                <a:close/>
                <a:moveTo>
                  <a:pt x="1857" y="33"/>
                </a:moveTo>
                <a:lnTo>
                  <a:pt x="1937" y="46"/>
                </a:lnTo>
                <a:lnTo>
                  <a:pt x="2014" y="64"/>
                </a:lnTo>
                <a:lnTo>
                  <a:pt x="2089" y="86"/>
                </a:lnTo>
                <a:lnTo>
                  <a:pt x="2161" y="112"/>
                </a:lnTo>
                <a:lnTo>
                  <a:pt x="2228" y="144"/>
                </a:lnTo>
                <a:lnTo>
                  <a:pt x="2294" y="179"/>
                </a:lnTo>
                <a:lnTo>
                  <a:pt x="2356" y="219"/>
                </a:lnTo>
                <a:lnTo>
                  <a:pt x="2414" y="261"/>
                </a:lnTo>
                <a:lnTo>
                  <a:pt x="2469" y="307"/>
                </a:lnTo>
                <a:lnTo>
                  <a:pt x="2520" y="355"/>
                </a:lnTo>
                <a:lnTo>
                  <a:pt x="2568" y="406"/>
                </a:lnTo>
                <a:lnTo>
                  <a:pt x="2612" y="459"/>
                </a:lnTo>
                <a:lnTo>
                  <a:pt x="2652" y="515"/>
                </a:lnTo>
                <a:lnTo>
                  <a:pt x="2688" y="572"/>
                </a:lnTo>
                <a:lnTo>
                  <a:pt x="2720" y="629"/>
                </a:lnTo>
                <a:lnTo>
                  <a:pt x="2748" y="689"/>
                </a:lnTo>
                <a:lnTo>
                  <a:pt x="2772" y="748"/>
                </a:lnTo>
                <a:lnTo>
                  <a:pt x="2791" y="808"/>
                </a:lnTo>
                <a:lnTo>
                  <a:pt x="2806" y="869"/>
                </a:lnTo>
                <a:lnTo>
                  <a:pt x="2816" y="928"/>
                </a:lnTo>
                <a:lnTo>
                  <a:pt x="2822" y="988"/>
                </a:lnTo>
                <a:lnTo>
                  <a:pt x="2823" y="1047"/>
                </a:lnTo>
                <a:lnTo>
                  <a:pt x="2798" y="1037"/>
                </a:lnTo>
                <a:lnTo>
                  <a:pt x="2770" y="1028"/>
                </a:lnTo>
                <a:lnTo>
                  <a:pt x="2740" y="1023"/>
                </a:lnTo>
                <a:lnTo>
                  <a:pt x="2708" y="1018"/>
                </a:lnTo>
                <a:lnTo>
                  <a:pt x="2677" y="1018"/>
                </a:lnTo>
                <a:lnTo>
                  <a:pt x="2644" y="1020"/>
                </a:lnTo>
                <a:lnTo>
                  <a:pt x="2612" y="1025"/>
                </a:lnTo>
                <a:lnTo>
                  <a:pt x="2581" y="1032"/>
                </a:lnTo>
                <a:lnTo>
                  <a:pt x="2552" y="1043"/>
                </a:lnTo>
                <a:lnTo>
                  <a:pt x="2527" y="1057"/>
                </a:lnTo>
                <a:lnTo>
                  <a:pt x="2524" y="985"/>
                </a:lnTo>
                <a:lnTo>
                  <a:pt x="2515" y="913"/>
                </a:lnTo>
                <a:lnTo>
                  <a:pt x="2502" y="842"/>
                </a:lnTo>
                <a:lnTo>
                  <a:pt x="2485" y="772"/>
                </a:lnTo>
                <a:lnTo>
                  <a:pt x="2464" y="703"/>
                </a:lnTo>
                <a:lnTo>
                  <a:pt x="2438" y="635"/>
                </a:lnTo>
                <a:lnTo>
                  <a:pt x="2408" y="569"/>
                </a:lnTo>
                <a:lnTo>
                  <a:pt x="2374" y="505"/>
                </a:lnTo>
                <a:lnTo>
                  <a:pt x="2336" y="443"/>
                </a:lnTo>
                <a:lnTo>
                  <a:pt x="2294" y="384"/>
                </a:lnTo>
                <a:lnTo>
                  <a:pt x="2249" y="329"/>
                </a:lnTo>
                <a:lnTo>
                  <a:pt x="2201" y="276"/>
                </a:lnTo>
                <a:lnTo>
                  <a:pt x="2149" y="227"/>
                </a:lnTo>
                <a:lnTo>
                  <a:pt x="2095" y="182"/>
                </a:lnTo>
                <a:lnTo>
                  <a:pt x="2036" y="142"/>
                </a:lnTo>
                <a:lnTo>
                  <a:pt x="1976" y="106"/>
                </a:lnTo>
                <a:lnTo>
                  <a:pt x="1913" y="75"/>
                </a:lnTo>
                <a:lnTo>
                  <a:pt x="1847" y="50"/>
                </a:lnTo>
                <a:lnTo>
                  <a:pt x="1853" y="47"/>
                </a:lnTo>
                <a:lnTo>
                  <a:pt x="1856" y="40"/>
                </a:lnTo>
                <a:lnTo>
                  <a:pt x="1857" y="33"/>
                </a:lnTo>
                <a:close/>
                <a:moveTo>
                  <a:pt x="1215" y="33"/>
                </a:moveTo>
                <a:lnTo>
                  <a:pt x="1216" y="40"/>
                </a:lnTo>
                <a:lnTo>
                  <a:pt x="1219" y="47"/>
                </a:lnTo>
                <a:lnTo>
                  <a:pt x="1224" y="50"/>
                </a:lnTo>
                <a:lnTo>
                  <a:pt x="1164" y="66"/>
                </a:lnTo>
                <a:lnTo>
                  <a:pt x="1106" y="88"/>
                </a:lnTo>
                <a:lnTo>
                  <a:pt x="1050" y="116"/>
                </a:lnTo>
                <a:lnTo>
                  <a:pt x="997" y="147"/>
                </a:lnTo>
                <a:lnTo>
                  <a:pt x="946" y="184"/>
                </a:lnTo>
                <a:lnTo>
                  <a:pt x="898" y="225"/>
                </a:lnTo>
                <a:lnTo>
                  <a:pt x="852" y="271"/>
                </a:lnTo>
                <a:lnTo>
                  <a:pt x="810" y="318"/>
                </a:lnTo>
                <a:lnTo>
                  <a:pt x="770" y="370"/>
                </a:lnTo>
                <a:lnTo>
                  <a:pt x="734" y="425"/>
                </a:lnTo>
                <a:lnTo>
                  <a:pt x="700" y="483"/>
                </a:lnTo>
                <a:lnTo>
                  <a:pt x="669" y="542"/>
                </a:lnTo>
                <a:lnTo>
                  <a:pt x="641" y="604"/>
                </a:lnTo>
                <a:lnTo>
                  <a:pt x="617" y="666"/>
                </a:lnTo>
                <a:lnTo>
                  <a:pt x="596" y="731"/>
                </a:lnTo>
                <a:lnTo>
                  <a:pt x="578" y="796"/>
                </a:lnTo>
                <a:lnTo>
                  <a:pt x="564" y="861"/>
                </a:lnTo>
                <a:lnTo>
                  <a:pt x="554" y="926"/>
                </a:lnTo>
                <a:lnTo>
                  <a:pt x="548" y="992"/>
                </a:lnTo>
                <a:lnTo>
                  <a:pt x="545" y="1057"/>
                </a:lnTo>
                <a:lnTo>
                  <a:pt x="519" y="1043"/>
                </a:lnTo>
                <a:lnTo>
                  <a:pt x="490" y="1032"/>
                </a:lnTo>
                <a:lnTo>
                  <a:pt x="460" y="1025"/>
                </a:lnTo>
                <a:lnTo>
                  <a:pt x="428" y="1020"/>
                </a:lnTo>
                <a:lnTo>
                  <a:pt x="395" y="1018"/>
                </a:lnTo>
                <a:lnTo>
                  <a:pt x="363" y="1018"/>
                </a:lnTo>
                <a:lnTo>
                  <a:pt x="331" y="1023"/>
                </a:lnTo>
                <a:lnTo>
                  <a:pt x="301" y="1028"/>
                </a:lnTo>
                <a:lnTo>
                  <a:pt x="274" y="1037"/>
                </a:lnTo>
                <a:lnTo>
                  <a:pt x="249" y="1047"/>
                </a:lnTo>
                <a:lnTo>
                  <a:pt x="251" y="988"/>
                </a:lnTo>
                <a:lnTo>
                  <a:pt x="256" y="928"/>
                </a:lnTo>
                <a:lnTo>
                  <a:pt x="266" y="869"/>
                </a:lnTo>
                <a:lnTo>
                  <a:pt x="281" y="808"/>
                </a:lnTo>
                <a:lnTo>
                  <a:pt x="300" y="748"/>
                </a:lnTo>
                <a:lnTo>
                  <a:pt x="324" y="689"/>
                </a:lnTo>
                <a:lnTo>
                  <a:pt x="351" y="629"/>
                </a:lnTo>
                <a:lnTo>
                  <a:pt x="383" y="572"/>
                </a:lnTo>
                <a:lnTo>
                  <a:pt x="419" y="515"/>
                </a:lnTo>
                <a:lnTo>
                  <a:pt x="460" y="459"/>
                </a:lnTo>
                <a:lnTo>
                  <a:pt x="503" y="406"/>
                </a:lnTo>
                <a:lnTo>
                  <a:pt x="551" y="355"/>
                </a:lnTo>
                <a:lnTo>
                  <a:pt x="603" y="307"/>
                </a:lnTo>
                <a:lnTo>
                  <a:pt x="657" y="261"/>
                </a:lnTo>
                <a:lnTo>
                  <a:pt x="716" y="219"/>
                </a:lnTo>
                <a:lnTo>
                  <a:pt x="778" y="179"/>
                </a:lnTo>
                <a:lnTo>
                  <a:pt x="843" y="144"/>
                </a:lnTo>
                <a:lnTo>
                  <a:pt x="911" y="112"/>
                </a:lnTo>
                <a:lnTo>
                  <a:pt x="983" y="86"/>
                </a:lnTo>
                <a:lnTo>
                  <a:pt x="1057" y="64"/>
                </a:lnTo>
                <a:lnTo>
                  <a:pt x="1135" y="46"/>
                </a:lnTo>
                <a:lnTo>
                  <a:pt x="1215" y="33"/>
                </a:lnTo>
                <a:close/>
                <a:moveTo>
                  <a:pt x="1531" y="0"/>
                </a:moveTo>
                <a:lnTo>
                  <a:pt x="1580" y="0"/>
                </a:lnTo>
                <a:lnTo>
                  <a:pt x="1625" y="1"/>
                </a:lnTo>
                <a:lnTo>
                  <a:pt x="1669" y="3"/>
                </a:lnTo>
                <a:lnTo>
                  <a:pt x="1708" y="6"/>
                </a:lnTo>
                <a:lnTo>
                  <a:pt x="1743" y="10"/>
                </a:lnTo>
                <a:lnTo>
                  <a:pt x="1774" y="14"/>
                </a:lnTo>
                <a:lnTo>
                  <a:pt x="1798" y="18"/>
                </a:lnTo>
                <a:lnTo>
                  <a:pt x="1817" y="23"/>
                </a:lnTo>
                <a:lnTo>
                  <a:pt x="1828" y="29"/>
                </a:lnTo>
                <a:lnTo>
                  <a:pt x="1832" y="34"/>
                </a:lnTo>
                <a:lnTo>
                  <a:pt x="1828" y="40"/>
                </a:lnTo>
                <a:lnTo>
                  <a:pt x="1817" y="46"/>
                </a:lnTo>
                <a:lnTo>
                  <a:pt x="1798" y="50"/>
                </a:lnTo>
                <a:lnTo>
                  <a:pt x="1774" y="55"/>
                </a:lnTo>
                <a:lnTo>
                  <a:pt x="1743" y="58"/>
                </a:lnTo>
                <a:lnTo>
                  <a:pt x="1708" y="63"/>
                </a:lnTo>
                <a:lnTo>
                  <a:pt x="1669" y="65"/>
                </a:lnTo>
                <a:lnTo>
                  <a:pt x="1625" y="67"/>
                </a:lnTo>
                <a:lnTo>
                  <a:pt x="1580" y="69"/>
                </a:lnTo>
                <a:lnTo>
                  <a:pt x="1531" y="69"/>
                </a:lnTo>
                <a:lnTo>
                  <a:pt x="1481" y="69"/>
                </a:lnTo>
                <a:lnTo>
                  <a:pt x="1435" y="67"/>
                </a:lnTo>
                <a:lnTo>
                  <a:pt x="1392" y="65"/>
                </a:lnTo>
                <a:lnTo>
                  <a:pt x="1353" y="63"/>
                </a:lnTo>
                <a:lnTo>
                  <a:pt x="1318" y="58"/>
                </a:lnTo>
                <a:lnTo>
                  <a:pt x="1287" y="55"/>
                </a:lnTo>
                <a:lnTo>
                  <a:pt x="1262" y="50"/>
                </a:lnTo>
                <a:lnTo>
                  <a:pt x="1244" y="46"/>
                </a:lnTo>
                <a:lnTo>
                  <a:pt x="1233" y="40"/>
                </a:lnTo>
                <a:lnTo>
                  <a:pt x="1228" y="34"/>
                </a:lnTo>
                <a:lnTo>
                  <a:pt x="1233" y="29"/>
                </a:lnTo>
                <a:lnTo>
                  <a:pt x="1244" y="23"/>
                </a:lnTo>
                <a:lnTo>
                  <a:pt x="1262" y="18"/>
                </a:lnTo>
                <a:lnTo>
                  <a:pt x="1287" y="14"/>
                </a:lnTo>
                <a:lnTo>
                  <a:pt x="1318" y="10"/>
                </a:lnTo>
                <a:lnTo>
                  <a:pt x="1353" y="6"/>
                </a:lnTo>
                <a:lnTo>
                  <a:pt x="1392" y="3"/>
                </a:lnTo>
                <a:lnTo>
                  <a:pt x="1435" y="1"/>
                </a:lnTo>
                <a:lnTo>
                  <a:pt x="1481" y="0"/>
                </a:lnTo>
                <a:lnTo>
                  <a:pt x="1531" y="0"/>
                </a:lnTo>
                <a:close/>
              </a:path>
            </a:pathLst>
          </a:custGeom>
          <a:solidFill>
            <a:srgbClr val="FF000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smtClean="0">
              <a:ln>
                <a:noFill/>
              </a:ln>
              <a:solidFill>
                <a:srgbClr val="717171"/>
              </a:solidFill>
              <a:effectLst/>
              <a:uLnTx/>
              <a:uFillTx/>
            </a:endParaRPr>
          </a:p>
        </p:txBody>
      </p:sp>
      <p:sp>
        <p:nvSpPr>
          <p:cNvPr id="20" name="Rectangle 19"/>
          <p:cNvSpPr/>
          <p:nvPr/>
        </p:nvSpPr>
        <p:spPr>
          <a:xfrm>
            <a:off x="3904210" y="3964234"/>
            <a:ext cx="1414405" cy="592603"/>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ysClr val="windowText" lastClr="000000"/>
                </a:solidFill>
                <a:effectLst/>
                <a:uLnTx/>
                <a:uFillTx/>
                <a:latin typeface="Arial"/>
                <a:ea typeface="+mn-ea"/>
                <a:cs typeface="+mn-cs"/>
              </a:rPr>
              <a:t>Protection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ysClr val="windowText" lastClr="000000"/>
                </a:solidFill>
                <a:effectLst/>
                <a:uLnTx/>
                <a:uFillTx/>
                <a:latin typeface="Arial"/>
                <a:ea typeface="+mn-ea"/>
                <a:cs typeface="+mn-cs"/>
              </a:rPr>
              <a:t>Savvy</a:t>
            </a:r>
          </a:p>
        </p:txBody>
      </p:sp>
      <p:sp>
        <p:nvSpPr>
          <p:cNvPr id="17" name="noun_project_1061.eps"/>
          <p:cNvSpPr>
            <a:spLocks/>
          </p:cNvSpPr>
          <p:nvPr/>
        </p:nvSpPr>
        <p:spPr bwMode="auto">
          <a:xfrm>
            <a:off x="5406560" y="2906263"/>
            <a:ext cx="557211" cy="609600"/>
          </a:xfrm>
          <a:custGeom>
            <a:avLst/>
            <a:gdLst>
              <a:gd name="T0" fmla="*/ 69765127 w 3163"/>
              <a:gd name="T1" fmla="*/ 124531 h 3456"/>
              <a:gd name="T2" fmla="*/ 72403032 w 3163"/>
              <a:gd name="T3" fmla="*/ 840140 h 3456"/>
              <a:gd name="T4" fmla="*/ 76592780 w 3163"/>
              <a:gd name="T5" fmla="*/ 2209094 h 3456"/>
              <a:gd name="T6" fmla="*/ 81620371 w 3163"/>
              <a:gd name="T7" fmla="*/ 4449233 h 3456"/>
              <a:gd name="T8" fmla="*/ 86865176 w 3163"/>
              <a:gd name="T9" fmla="*/ 7622646 h 3456"/>
              <a:gd name="T10" fmla="*/ 91737566 w 3163"/>
              <a:gd name="T11" fmla="*/ 11885260 h 3456"/>
              <a:gd name="T12" fmla="*/ 95616734 w 3163"/>
              <a:gd name="T13" fmla="*/ 17361076 h 3456"/>
              <a:gd name="T14" fmla="*/ 97851219 w 3163"/>
              <a:gd name="T15" fmla="*/ 24206024 h 3456"/>
              <a:gd name="T16" fmla="*/ 97944411 w 3163"/>
              <a:gd name="T17" fmla="*/ 30615290 h 3456"/>
              <a:gd name="T18" fmla="*/ 96609956 w 3163"/>
              <a:gd name="T19" fmla="*/ 35188878 h 3456"/>
              <a:gd name="T20" fmla="*/ 94251274 w 3163"/>
              <a:gd name="T21" fmla="*/ 40166925 h 3456"/>
              <a:gd name="T22" fmla="*/ 91147939 w 3163"/>
              <a:gd name="T23" fmla="*/ 46451838 h 3456"/>
              <a:gd name="T24" fmla="*/ 87672014 w 3163"/>
              <a:gd name="T25" fmla="*/ 55070022 h 3456"/>
              <a:gd name="T26" fmla="*/ 84320286 w 3163"/>
              <a:gd name="T27" fmla="*/ 66301938 h 3456"/>
              <a:gd name="T28" fmla="*/ 81930599 w 3163"/>
              <a:gd name="T29" fmla="*/ 77626986 h 3456"/>
              <a:gd name="T30" fmla="*/ 80409937 w 3163"/>
              <a:gd name="T31" fmla="*/ 88018761 h 3456"/>
              <a:gd name="T32" fmla="*/ 79603098 w 3163"/>
              <a:gd name="T33" fmla="*/ 96823742 h 3456"/>
              <a:gd name="T34" fmla="*/ 79230684 w 3163"/>
              <a:gd name="T35" fmla="*/ 103419804 h 3456"/>
              <a:gd name="T36" fmla="*/ 79168674 w 3163"/>
              <a:gd name="T37" fmla="*/ 107028897 h 3456"/>
              <a:gd name="T38" fmla="*/ 71782400 w 3163"/>
              <a:gd name="T39" fmla="*/ 51554239 h 3456"/>
              <a:gd name="T40" fmla="*/ 67406621 w 3163"/>
              <a:gd name="T41" fmla="*/ 54821138 h 3456"/>
              <a:gd name="T42" fmla="*/ 64334116 w 3163"/>
              <a:gd name="T43" fmla="*/ 59332636 h 3456"/>
              <a:gd name="T44" fmla="*/ 62223827 w 3163"/>
              <a:gd name="T45" fmla="*/ 64839497 h 3456"/>
              <a:gd name="T46" fmla="*/ 60734170 w 3163"/>
              <a:gd name="T47" fmla="*/ 70999879 h 3456"/>
              <a:gd name="T48" fmla="*/ 59585922 w 3163"/>
              <a:gd name="T49" fmla="*/ 77502632 h 3456"/>
              <a:gd name="T50" fmla="*/ 58406669 w 3163"/>
              <a:gd name="T51" fmla="*/ 84067474 h 3456"/>
              <a:gd name="T52" fmla="*/ 56948018 w 3163"/>
              <a:gd name="T53" fmla="*/ 90383431 h 3456"/>
              <a:gd name="T54" fmla="*/ 54837729 w 3163"/>
              <a:gd name="T55" fmla="*/ 96108132 h 3456"/>
              <a:gd name="T56" fmla="*/ 51796229 w 3163"/>
              <a:gd name="T57" fmla="*/ 101024090 h 3456"/>
              <a:gd name="T58" fmla="*/ 47451455 w 3163"/>
              <a:gd name="T59" fmla="*/ 104726493 h 3456"/>
              <a:gd name="T60" fmla="*/ 41555014 w 3163"/>
              <a:gd name="T61" fmla="*/ 106966632 h 3456"/>
              <a:gd name="T62" fmla="*/ 14834382 w 3163"/>
              <a:gd name="T63" fmla="*/ 107526667 h 3456"/>
              <a:gd name="T64" fmla="*/ 9341361 w 3163"/>
              <a:gd name="T65" fmla="*/ 106811057 h 3456"/>
              <a:gd name="T66" fmla="*/ 4624173 w 3163"/>
              <a:gd name="T67" fmla="*/ 104633183 h 3456"/>
              <a:gd name="T68" fmla="*/ 1272445 w 3163"/>
              <a:gd name="T69" fmla="*/ 101055135 h 3456"/>
              <a:gd name="T70" fmla="*/ 0 w 3163"/>
              <a:gd name="T71" fmla="*/ 96077088 h 3456"/>
              <a:gd name="T72" fmla="*/ 1303450 w 3163"/>
              <a:gd name="T73" fmla="*/ 91659075 h 3456"/>
              <a:gd name="T74" fmla="*/ 4686183 w 3163"/>
              <a:gd name="T75" fmla="*/ 88112071 h 3456"/>
              <a:gd name="T76" fmla="*/ 9279350 w 3163"/>
              <a:gd name="T77" fmla="*/ 85436428 h 3456"/>
              <a:gd name="T78" fmla="*/ 14306766 w 3163"/>
              <a:gd name="T79" fmla="*/ 83507439 h 3456"/>
              <a:gd name="T80" fmla="*/ 18899933 w 3163"/>
              <a:gd name="T81" fmla="*/ 82231794 h 3456"/>
              <a:gd name="T82" fmla="*/ 22282667 w 3163"/>
              <a:gd name="T83" fmla="*/ 81516185 h 3456"/>
              <a:gd name="T84" fmla="*/ 23586116 w 3163"/>
              <a:gd name="T85" fmla="*/ 81329565 h 3456"/>
              <a:gd name="T86" fmla="*/ 24641349 w 3163"/>
              <a:gd name="T87" fmla="*/ 81734025 h 3456"/>
              <a:gd name="T88" fmla="*/ 27124051 w 3163"/>
              <a:gd name="T89" fmla="*/ 82449635 h 3456"/>
              <a:gd name="T90" fmla="*/ 30134370 w 3163"/>
              <a:gd name="T91" fmla="*/ 82636254 h 3456"/>
              <a:gd name="T92" fmla="*/ 33051497 w 3163"/>
              <a:gd name="T93" fmla="*/ 81765069 h 3456"/>
              <a:gd name="T94" fmla="*/ 36155008 w 3163"/>
              <a:gd name="T95" fmla="*/ 79307090 h 3456"/>
              <a:gd name="T96" fmla="*/ 39599751 w 3163"/>
              <a:gd name="T97" fmla="*/ 74982388 h 3456"/>
              <a:gd name="T98" fmla="*/ 43448090 w 3163"/>
              <a:gd name="T99" fmla="*/ 68324236 h 3456"/>
              <a:gd name="T100" fmla="*/ 47792864 w 3163"/>
              <a:gd name="T101" fmla="*/ 58959221 h 3456"/>
              <a:gd name="T102" fmla="*/ 52137638 w 3163"/>
              <a:gd name="T103" fmla="*/ 48194031 h 3456"/>
              <a:gd name="T104" fmla="*/ 54930745 w 3163"/>
              <a:gd name="T105" fmla="*/ 40695915 h 3456"/>
              <a:gd name="T106" fmla="*/ 57879053 w 3163"/>
              <a:gd name="T107" fmla="*/ 32513058 h 3456"/>
              <a:gd name="T108" fmla="*/ 60827362 w 3163"/>
              <a:gd name="T109" fmla="*/ 24206024 h 3456"/>
              <a:gd name="T110" fmla="*/ 63527277 w 3163"/>
              <a:gd name="T111" fmla="*/ 16365538 h 3456"/>
              <a:gd name="T112" fmla="*/ 65854954 w 3163"/>
              <a:gd name="T113" fmla="*/ 9489546 h 3456"/>
              <a:gd name="T114" fmla="*/ 67685844 w 3163"/>
              <a:gd name="T115" fmla="*/ 4106863 h 3456"/>
              <a:gd name="T116" fmla="*/ 68772081 w 3163"/>
              <a:gd name="T117" fmla="*/ 808919 h 34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63"/>
              <a:gd name="T178" fmla="*/ 0 h 3456"/>
              <a:gd name="T179" fmla="*/ 3163 w 3163"/>
              <a:gd name="T180" fmla="*/ 3456 h 34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63" h="3456">
                <a:moveTo>
                  <a:pt x="2226" y="0"/>
                </a:moveTo>
                <a:lnTo>
                  <a:pt x="2228" y="0"/>
                </a:lnTo>
                <a:lnTo>
                  <a:pt x="2235" y="2"/>
                </a:lnTo>
                <a:lnTo>
                  <a:pt x="2248" y="4"/>
                </a:lnTo>
                <a:lnTo>
                  <a:pt x="2263" y="8"/>
                </a:lnTo>
                <a:lnTo>
                  <a:pt x="2283" y="14"/>
                </a:lnTo>
                <a:lnTo>
                  <a:pt x="2307" y="19"/>
                </a:lnTo>
                <a:lnTo>
                  <a:pt x="2333" y="27"/>
                </a:lnTo>
                <a:lnTo>
                  <a:pt x="2364" y="36"/>
                </a:lnTo>
                <a:lnTo>
                  <a:pt x="2396" y="46"/>
                </a:lnTo>
                <a:lnTo>
                  <a:pt x="2432" y="59"/>
                </a:lnTo>
                <a:lnTo>
                  <a:pt x="2468" y="71"/>
                </a:lnTo>
                <a:lnTo>
                  <a:pt x="2507" y="87"/>
                </a:lnTo>
                <a:lnTo>
                  <a:pt x="2547" y="104"/>
                </a:lnTo>
                <a:lnTo>
                  <a:pt x="2588" y="123"/>
                </a:lnTo>
                <a:lnTo>
                  <a:pt x="2630" y="143"/>
                </a:lnTo>
                <a:lnTo>
                  <a:pt x="2673" y="165"/>
                </a:lnTo>
                <a:lnTo>
                  <a:pt x="2716" y="190"/>
                </a:lnTo>
                <a:lnTo>
                  <a:pt x="2757" y="217"/>
                </a:lnTo>
                <a:lnTo>
                  <a:pt x="2799" y="245"/>
                </a:lnTo>
                <a:lnTo>
                  <a:pt x="2841" y="276"/>
                </a:lnTo>
                <a:lnTo>
                  <a:pt x="2881" y="309"/>
                </a:lnTo>
                <a:lnTo>
                  <a:pt x="2920" y="345"/>
                </a:lnTo>
                <a:lnTo>
                  <a:pt x="2956" y="382"/>
                </a:lnTo>
                <a:lnTo>
                  <a:pt x="2992" y="422"/>
                </a:lnTo>
                <a:lnTo>
                  <a:pt x="3024" y="465"/>
                </a:lnTo>
                <a:lnTo>
                  <a:pt x="3054" y="511"/>
                </a:lnTo>
                <a:lnTo>
                  <a:pt x="3081" y="558"/>
                </a:lnTo>
                <a:lnTo>
                  <a:pt x="3105" y="610"/>
                </a:lnTo>
                <a:lnTo>
                  <a:pt x="3125" y="663"/>
                </a:lnTo>
                <a:lnTo>
                  <a:pt x="3141" y="718"/>
                </a:lnTo>
                <a:lnTo>
                  <a:pt x="3153" y="778"/>
                </a:lnTo>
                <a:lnTo>
                  <a:pt x="3160" y="840"/>
                </a:lnTo>
                <a:lnTo>
                  <a:pt x="3163" y="905"/>
                </a:lnTo>
                <a:lnTo>
                  <a:pt x="3162" y="946"/>
                </a:lnTo>
                <a:lnTo>
                  <a:pt x="3156" y="984"/>
                </a:lnTo>
                <a:lnTo>
                  <a:pt x="3150" y="1021"/>
                </a:lnTo>
                <a:lnTo>
                  <a:pt x="3140" y="1058"/>
                </a:lnTo>
                <a:lnTo>
                  <a:pt x="3128" y="1094"/>
                </a:lnTo>
                <a:lnTo>
                  <a:pt x="3113" y="1131"/>
                </a:lnTo>
                <a:lnTo>
                  <a:pt x="3097" y="1169"/>
                </a:lnTo>
                <a:lnTo>
                  <a:pt x="3079" y="1208"/>
                </a:lnTo>
                <a:lnTo>
                  <a:pt x="3059" y="1248"/>
                </a:lnTo>
                <a:lnTo>
                  <a:pt x="3037" y="1291"/>
                </a:lnTo>
                <a:lnTo>
                  <a:pt x="3014" y="1336"/>
                </a:lnTo>
                <a:lnTo>
                  <a:pt x="2989" y="1386"/>
                </a:lnTo>
                <a:lnTo>
                  <a:pt x="2964" y="1438"/>
                </a:lnTo>
                <a:lnTo>
                  <a:pt x="2937" y="1493"/>
                </a:lnTo>
                <a:lnTo>
                  <a:pt x="2910" y="1555"/>
                </a:lnTo>
                <a:lnTo>
                  <a:pt x="2882" y="1621"/>
                </a:lnTo>
                <a:lnTo>
                  <a:pt x="2854" y="1692"/>
                </a:lnTo>
                <a:lnTo>
                  <a:pt x="2825" y="1770"/>
                </a:lnTo>
                <a:lnTo>
                  <a:pt x="2796" y="1855"/>
                </a:lnTo>
                <a:lnTo>
                  <a:pt x="2768" y="1946"/>
                </a:lnTo>
                <a:lnTo>
                  <a:pt x="2742" y="2038"/>
                </a:lnTo>
                <a:lnTo>
                  <a:pt x="2717" y="2131"/>
                </a:lnTo>
                <a:lnTo>
                  <a:pt x="2695" y="2223"/>
                </a:lnTo>
                <a:lnTo>
                  <a:pt x="2675" y="2314"/>
                </a:lnTo>
                <a:lnTo>
                  <a:pt x="2656" y="2406"/>
                </a:lnTo>
                <a:lnTo>
                  <a:pt x="2640" y="2495"/>
                </a:lnTo>
                <a:lnTo>
                  <a:pt x="2626" y="2582"/>
                </a:lnTo>
                <a:lnTo>
                  <a:pt x="2613" y="2666"/>
                </a:lnTo>
                <a:lnTo>
                  <a:pt x="2601" y="2749"/>
                </a:lnTo>
                <a:lnTo>
                  <a:pt x="2591" y="2829"/>
                </a:lnTo>
                <a:lnTo>
                  <a:pt x="2583" y="2905"/>
                </a:lnTo>
                <a:lnTo>
                  <a:pt x="2575" y="2978"/>
                </a:lnTo>
                <a:lnTo>
                  <a:pt x="2570" y="3048"/>
                </a:lnTo>
                <a:lnTo>
                  <a:pt x="2565" y="3112"/>
                </a:lnTo>
                <a:lnTo>
                  <a:pt x="2561" y="3173"/>
                </a:lnTo>
                <a:lnTo>
                  <a:pt x="2557" y="3229"/>
                </a:lnTo>
                <a:lnTo>
                  <a:pt x="2555" y="3279"/>
                </a:lnTo>
                <a:lnTo>
                  <a:pt x="2553" y="3324"/>
                </a:lnTo>
                <a:lnTo>
                  <a:pt x="2552" y="3363"/>
                </a:lnTo>
                <a:lnTo>
                  <a:pt x="2551" y="3395"/>
                </a:lnTo>
                <a:lnTo>
                  <a:pt x="2551" y="3421"/>
                </a:lnTo>
                <a:lnTo>
                  <a:pt x="2551" y="3440"/>
                </a:lnTo>
                <a:lnTo>
                  <a:pt x="2551" y="3452"/>
                </a:lnTo>
                <a:lnTo>
                  <a:pt x="2551" y="3456"/>
                </a:lnTo>
                <a:lnTo>
                  <a:pt x="2313" y="3456"/>
                </a:lnTo>
                <a:lnTo>
                  <a:pt x="2313" y="1657"/>
                </a:lnTo>
                <a:lnTo>
                  <a:pt x="2273" y="1678"/>
                </a:lnTo>
                <a:lnTo>
                  <a:pt x="2236" y="1703"/>
                </a:lnTo>
                <a:lnTo>
                  <a:pt x="2203" y="1731"/>
                </a:lnTo>
                <a:lnTo>
                  <a:pt x="2172" y="1762"/>
                </a:lnTo>
                <a:lnTo>
                  <a:pt x="2144" y="1794"/>
                </a:lnTo>
                <a:lnTo>
                  <a:pt x="2118" y="1830"/>
                </a:lnTo>
                <a:lnTo>
                  <a:pt x="2095" y="1867"/>
                </a:lnTo>
                <a:lnTo>
                  <a:pt x="2073" y="1907"/>
                </a:lnTo>
                <a:lnTo>
                  <a:pt x="2053" y="1949"/>
                </a:lnTo>
                <a:lnTo>
                  <a:pt x="2035" y="1992"/>
                </a:lnTo>
                <a:lnTo>
                  <a:pt x="2019" y="2037"/>
                </a:lnTo>
                <a:lnTo>
                  <a:pt x="2005" y="2084"/>
                </a:lnTo>
                <a:lnTo>
                  <a:pt x="1991" y="2132"/>
                </a:lnTo>
                <a:lnTo>
                  <a:pt x="1979" y="2180"/>
                </a:lnTo>
                <a:lnTo>
                  <a:pt x="1967" y="2231"/>
                </a:lnTo>
                <a:lnTo>
                  <a:pt x="1957" y="2282"/>
                </a:lnTo>
                <a:lnTo>
                  <a:pt x="1947" y="2333"/>
                </a:lnTo>
                <a:lnTo>
                  <a:pt x="1938" y="2386"/>
                </a:lnTo>
                <a:lnTo>
                  <a:pt x="1928" y="2438"/>
                </a:lnTo>
                <a:lnTo>
                  <a:pt x="1920" y="2491"/>
                </a:lnTo>
                <a:lnTo>
                  <a:pt x="1911" y="2544"/>
                </a:lnTo>
                <a:lnTo>
                  <a:pt x="1901" y="2597"/>
                </a:lnTo>
                <a:lnTo>
                  <a:pt x="1892" y="2650"/>
                </a:lnTo>
                <a:lnTo>
                  <a:pt x="1882" y="2702"/>
                </a:lnTo>
                <a:lnTo>
                  <a:pt x="1872" y="2753"/>
                </a:lnTo>
                <a:lnTo>
                  <a:pt x="1860" y="2805"/>
                </a:lnTo>
                <a:lnTo>
                  <a:pt x="1849" y="2855"/>
                </a:lnTo>
                <a:lnTo>
                  <a:pt x="1835" y="2905"/>
                </a:lnTo>
                <a:lnTo>
                  <a:pt x="1820" y="2953"/>
                </a:lnTo>
                <a:lnTo>
                  <a:pt x="1804" y="3000"/>
                </a:lnTo>
                <a:lnTo>
                  <a:pt x="1786" y="3045"/>
                </a:lnTo>
                <a:lnTo>
                  <a:pt x="1767" y="3089"/>
                </a:lnTo>
                <a:lnTo>
                  <a:pt x="1746" y="3131"/>
                </a:lnTo>
                <a:lnTo>
                  <a:pt x="1722" y="3172"/>
                </a:lnTo>
                <a:lnTo>
                  <a:pt x="1697" y="3211"/>
                </a:lnTo>
                <a:lnTo>
                  <a:pt x="1669" y="3247"/>
                </a:lnTo>
                <a:lnTo>
                  <a:pt x="1638" y="3280"/>
                </a:lnTo>
                <a:lnTo>
                  <a:pt x="1605" y="3311"/>
                </a:lnTo>
                <a:lnTo>
                  <a:pt x="1568" y="3341"/>
                </a:lnTo>
                <a:lnTo>
                  <a:pt x="1529" y="3366"/>
                </a:lnTo>
                <a:lnTo>
                  <a:pt x="1487" y="3389"/>
                </a:lnTo>
                <a:lnTo>
                  <a:pt x="1440" y="3409"/>
                </a:lnTo>
                <a:lnTo>
                  <a:pt x="1391" y="3426"/>
                </a:lnTo>
                <a:lnTo>
                  <a:pt x="1339" y="3438"/>
                </a:lnTo>
                <a:lnTo>
                  <a:pt x="1281" y="3449"/>
                </a:lnTo>
                <a:lnTo>
                  <a:pt x="1221" y="3454"/>
                </a:lnTo>
                <a:lnTo>
                  <a:pt x="1156" y="3456"/>
                </a:lnTo>
                <a:lnTo>
                  <a:pt x="478" y="3456"/>
                </a:lnTo>
                <a:lnTo>
                  <a:pt x="433" y="3455"/>
                </a:lnTo>
                <a:lnTo>
                  <a:pt x="388" y="3450"/>
                </a:lnTo>
                <a:lnTo>
                  <a:pt x="344" y="3442"/>
                </a:lnTo>
                <a:lnTo>
                  <a:pt x="301" y="3433"/>
                </a:lnTo>
                <a:lnTo>
                  <a:pt x="260" y="3419"/>
                </a:lnTo>
                <a:lnTo>
                  <a:pt x="221" y="3404"/>
                </a:lnTo>
                <a:lnTo>
                  <a:pt x="183" y="3385"/>
                </a:lnTo>
                <a:lnTo>
                  <a:pt x="149" y="3363"/>
                </a:lnTo>
                <a:lnTo>
                  <a:pt x="116" y="3339"/>
                </a:lnTo>
                <a:lnTo>
                  <a:pt x="87" y="3310"/>
                </a:lnTo>
                <a:lnTo>
                  <a:pt x="62" y="3281"/>
                </a:lnTo>
                <a:lnTo>
                  <a:pt x="41" y="3248"/>
                </a:lnTo>
                <a:lnTo>
                  <a:pt x="23" y="3212"/>
                </a:lnTo>
                <a:lnTo>
                  <a:pt x="10" y="3174"/>
                </a:lnTo>
                <a:lnTo>
                  <a:pt x="2" y="3132"/>
                </a:lnTo>
                <a:lnTo>
                  <a:pt x="0" y="3088"/>
                </a:lnTo>
                <a:lnTo>
                  <a:pt x="2" y="3050"/>
                </a:lnTo>
                <a:lnTo>
                  <a:pt x="10" y="3013"/>
                </a:lnTo>
                <a:lnTo>
                  <a:pt x="24" y="2978"/>
                </a:lnTo>
                <a:lnTo>
                  <a:pt x="42" y="2946"/>
                </a:lnTo>
                <a:lnTo>
                  <a:pt x="64" y="2915"/>
                </a:lnTo>
                <a:lnTo>
                  <a:pt x="90" y="2885"/>
                </a:lnTo>
                <a:lnTo>
                  <a:pt x="118" y="2858"/>
                </a:lnTo>
                <a:lnTo>
                  <a:pt x="151" y="2832"/>
                </a:lnTo>
                <a:lnTo>
                  <a:pt x="185" y="2809"/>
                </a:lnTo>
                <a:lnTo>
                  <a:pt x="222" y="2786"/>
                </a:lnTo>
                <a:lnTo>
                  <a:pt x="260" y="2765"/>
                </a:lnTo>
                <a:lnTo>
                  <a:pt x="299" y="2746"/>
                </a:lnTo>
                <a:lnTo>
                  <a:pt x="339" y="2728"/>
                </a:lnTo>
                <a:lnTo>
                  <a:pt x="380" y="2712"/>
                </a:lnTo>
                <a:lnTo>
                  <a:pt x="421" y="2697"/>
                </a:lnTo>
                <a:lnTo>
                  <a:pt x="461" y="2684"/>
                </a:lnTo>
                <a:lnTo>
                  <a:pt x="500" y="2672"/>
                </a:lnTo>
                <a:lnTo>
                  <a:pt x="539" y="2661"/>
                </a:lnTo>
                <a:lnTo>
                  <a:pt x="575" y="2652"/>
                </a:lnTo>
                <a:lnTo>
                  <a:pt x="609" y="2643"/>
                </a:lnTo>
                <a:lnTo>
                  <a:pt x="642" y="2636"/>
                </a:lnTo>
                <a:lnTo>
                  <a:pt x="671" y="2630"/>
                </a:lnTo>
                <a:lnTo>
                  <a:pt x="696" y="2624"/>
                </a:lnTo>
                <a:lnTo>
                  <a:pt x="718" y="2620"/>
                </a:lnTo>
                <a:lnTo>
                  <a:pt x="736" y="2617"/>
                </a:lnTo>
                <a:lnTo>
                  <a:pt x="750" y="2615"/>
                </a:lnTo>
                <a:lnTo>
                  <a:pt x="758" y="2614"/>
                </a:lnTo>
                <a:lnTo>
                  <a:pt x="760" y="2614"/>
                </a:lnTo>
                <a:lnTo>
                  <a:pt x="763" y="2615"/>
                </a:lnTo>
                <a:lnTo>
                  <a:pt x="769" y="2617"/>
                </a:lnTo>
                <a:lnTo>
                  <a:pt x="780" y="2621"/>
                </a:lnTo>
                <a:lnTo>
                  <a:pt x="794" y="2627"/>
                </a:lnTo>
                <a:lnTo>
                  <a:pt x="811" y="2633"/>
                </a:lnTo>
                <a:lnTo>
                  <a:pt x="830" y="2638"/>
                </a:lnTo>
                <a:lnTo>
                  <a:pt x="851" y="2644"/>
                </a:lnTo>
                <a:lnTo>
                  <a:pt x="874" y="2650"/>
                </a:lnTo>
                <a:lnTo>
                  <a:pt x="898" y="2654"/>
                </a:lnTo>
                <a:lnTo>
                  <a:pt x="923" y="2656"/>
                </a:lnTo>
                <a:lnTo>
                  <a:pt x="948" y="2657"/>
                </a:lnTo>
                <a:lnTo>
                  <a:pt x="971" y="2656"/>
                </a:lnTo>
                <a:lnTo>
                  <a:pt x="995" y="2653"/>
                </a:lnTo>
                <a:lnTo>
                  <a:pt x="1018" y="2646"/>
                </a:lnTo>
                <a:lnTo>
                  <a:pt x="1042" y="2638"/>
                </a:lnTo>
                <a:lnTo>
                  <a:pt x="1065" y="2628"/>
                </a:lnTo>
                <a:lnTo>
                  <a:pt x="1090" y="2613"/>
                </a:lnTo>
                <a:lnTo>
                  <a:pt x="1114" y="2595"/>
                </a:lnTo>
                <a:lnTo>
                  <a:pt x="1140" y="2574"/>
                </a:lnTo>
                <a:lnTo>
                  <a:pt x="1165" y="2549"/>
                </a:lnTo>
                <a:lnTo>
                  <a:pt x="1192" y="2521"/>
                </a:lnTo>
                <a:lnTo>
                  <a:pt x="1220" y="2488"/>
                </a:lnTo>
                <a:lnTo>
                  <a:pt x="1247" y="2452"/>
                </a:lnTo>
                <a:lnTo>
                  <a:pt x="1276" y="2410"/>
                </a:lnTo>
                <a:lnTo>
                  <a:pt x="1305" y="2364"/>
                </a:lnTo>
                <a:lnTo>
                  <a:pt x="1336" y="2313"/>
                </a:lnTo>
                <a:lnTo>
                  <a:pt x="1367" y="2257"/>
                </a:lnTo>
                <a:lnTo>
                  <a:pt x="1400" y="2196"/>
                </a:lnTo>
                <a:lnTo>
                  <a:pt x="1433" y="2129"/>
                </a:lnTo>
                <a:lnTo>
                  <a:pt x="1468" y="2057"/>
                </a:lnTo>
                <a:lnTo>
                  <a:pt x="1503" y="1979"/>
                </a:lnTo>
                <a:lnTo>
                  <a:pt x="1540" y="1895"/>
                </a:lnTo>
                <a:lnTo>
                  <a:pt x="1579" y="1804"/>
                </a:lnTo>
                <a:lnTo>
                  <a:pt x="1618" y="1708"/>
                </a:lnTo>
                <a:lnTo>
                  <a:pt x="1659" y="1604"/>
                </a:lnTo>
                <a:lnTo>
                  <a:pt x="1680" y="1549"/>
                </a:lnTo>
                <a:lnTo>
                  <a:pt x="1702" y="1491"/>
                </a:lnTo>
                <a:lnTo>
                  <a:pt x="1724" y="1432"/>
                </a:lnTo>
                <a:lnTo>
                  <a:pt x="1747" y="1371"/>
                </a:lnTo>
                <a:lnTo>
                  <a:pt x="1770" y="1308"/>
                </a:lnTo>
                <a:lnTo>
                  <a:pt x="1794" y="1243"/>
                </a:lnTo>
                <a:lnTo>
                  <a:pt x="1817" y="1178"/>
                </a:lnTo>
                <a:lnTo>
                  <a:pt x="1841" y="1111"/>
                </a:lnTo>
                <a:lnTo>
                  <a:pt x="1865" y="1045"/>
                </a:lnTo>
                <a:lnTo>
                  <a:pt x="1890" y="978"/>
                </a:lnTo>
                <a:lnTo>
                  <a:pt x="1913" y="911"/>
                </a:lnTo>
                <a:lnTo>
                  <a:pt x="1936" y="844"/>
                </a:lnTo>
                <a:lnTo>
                  <a:pt x="1960" y="778"/>
                </a:lnTo>
                <a:lnTo>
                  <a:pt x="1982" y="713"/>
                </a:lnTo>
                <a:lnTo>
                  <a:pt x="2004" y="649"/>
                </a:lnTo>
                <a:lnTo>
                  <a:pt x="2026" y="588"/>
                </a:lnTo>
                <a:lnTo>
                  <a:pt x="2047" y="526"/>
                </a:lnTo>
                <a:lnTo>
                  <a:pt x="2066" y="467"/>
                </a:lnTo>
                <a:lnTo>
                  <a:pt x="2086" y="411"/>
                </a:lnTo>
                <a:lnTo>
                  <a:pt x="2105" y="356"/>
                </a:lnTo>
                <a:lnTo>
                  <a:pt x="2122" y="305"/>
                </a:lnTo>
                <a:lnTo>
                  <a:pt x="2139" y="257"/>
                </a:lnTo>
                <a:lnTo>
                  <a:pt x="2154" y="212"/>
                </a:lnTo>
                <a:lnTo>
                  <a:pt x="2168" y="170"/>
                </a:lnTo>
                <a:lnTo>
                  <a:pt x="2181" y="132"/>
                </a:lnTo>
                <a:lnTo>
                  <a:pt x="2192" y="98"/>
                </a:lnTo>
                <a:lnTo>
                  <a:pt x="2202" y="70"/>
                </a:lnTo>
                <a:lnTo>
                  <a:pt x="2210" y="45"/>
                </a:lnTo>
                <a:lnTo>
                  <a:pt x="2216" y="26"/>
                </a:lnTo>
                <a:lnTo>
                  <a:pt x="2221" y="12"/>
                </a:lnTo>
                <a:lnTo>
                  <a:pt x="2225" y="3"/>
                </a:lnTo>
                <a:lnTo>
                  <a:pt x="2226" y="0"/>
                </a:lnTo>
                <a:close/>
              </a:path>
            </a:pathLst>
          </a:custGeom>
          <a:solidFill>
            <a:srgbClr val="FF000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smtClean="0">
              <a:ln>
                <a:noFill/>
              </a:ln>
              <a:solidFill>
                <a:srgbClr val="717171"/>
              </a:solidFill>
              <a:effectLst/>
              <a:uLnTx/>
              <a:uFillTx/>
            </a:endParaRPr>
          </a:p>
        </p:txBody>
      </p:sp>
      <p:sp>
        <p:nvSpPr>
          <p:cNvPr id="18" name="Rectangle 17"/>
          <p:cNvSpPr/>
          <p:nvPr/>
        </p:nvSpPr>
        <p:spPr>
          <a:xfrm>
            <a:off x="6037228" y="2972418"/>
            <a:ext cx="1414405" cy="605846"/>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ysClr val="windowText" lastClr="000000"/>
                </a:solidFill>
                <a:effectLst/>
                <a:uLnTx/>
                <a:uFillTx/>
                <a:latin typeface="Arial"/>
                <a:ea typeface="+mn-ea"/>
                <a:cs typeface="+mn-cs"/>
              </a:rPr>
              <a:t>Liberated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ysClr val="windowText" lastClr="000000"/>
                </a:solidFill>
                <a:effectLst/>
                <a:uLnTx/>
                <a:uFillTx/>
                <a:latin typeface="Arial"/>
                <a:ea typeface="+mn-ea"/>
                <a:cs typeface="+mn-cs"/>
              </a:rPr>
              <a:t>Survivalist</a:t>
            </a:r>
          </a:p>
        </p:txBody>
      </p:sp>
      <p:sp>
        <p:nvSpPr>
          <p:cNvPr id="28" name="noun_project_0905.eps"/>
          <p:cNvSpPr>
            <a:spLocks noEditPoints="1"/>
          </p:cNvSpPr>
          <p:nvPr/>
        </p:nvSpPr>
        <p:spPr bwMode="auto">
          <a:xfrm>
            <a:off x="5290119" y="4903072"/>
            <a:ext cx="674648" cy="585676"/>
          </a:xfrm>
          <a:custGeom>
            <a:avLst/>
            <a:gdLst>
              <a:gd name="T0" fmla="*/ 26928325 w 3453"/>
              <a:gd name="T1" fmla="*/ 20125908 h 2279"/>
              <a:gd name="T2" fmla="*/ 44288420 w 3453"/>
              <a:gd name="T3" fmla="*/ 17858483 h 2279"/>
              <a:gd name="T4" fmla="*/ 55103391 w 3453"/>
              <a:gd name="T5" fmla="*/ 9783447 h 2279"/>
              <a:gd name="T6" fmla="*/ 79818937 w 3453"/>
              <a:gd name="T7" fmla="*/ 7050236 h 2279"/>
              <a:gd name="T8" fmla="*/ 64890005 w 3453"/>
              <a:gd name="T9" fmla="*/ 124245 h 2279"/>
              <a:gd name="T10" fmla="*/ 86052464 w 3453"/>
              <a:gd name="T11" fmla="*/ 6832764 h 2279"/>
              <a:gd name="T12" fmla="*/ 92379381 w 3453"/>
              <a:gd name="T13" fmla="*/ 16057197 h 2279"/>
              <a:gd name="T14" fmla="*/ 102945075 w 3453"/>
              <a:gd name="T15" fmla="*/ 25995906 h 2279"/>
              <a:gd name="T16" fmla="*/ 107214923 w 3453"/>
              <a:gd name="T17" fmla="*/ 40717603 h 2279"/>
              <a:gd name="T18" fmla="*/ 97428486 w 3453"/>
              <a:gd name="T19" fmla="*/ 53016613 h 2279"/>
              <a:gd name="T20" fmla="*/ 88296491 w 3453"/>
              <a:gd name="T21" fmla="*/ 56402065 h 2279"/>
              <a:gd name="T22" fmla="*/ 87361524 w 3453"/>
              <a:gd name="T23" fmla="*/ 51836374 h 2279"/>
              <a:gd name="T24" fmla="*/ 93657193 w 3453"/>
              <a:gd name="T25" fmla="*/ 48885867 h 2279"/>
              <a:gd name="T26" fmla="*/ 98830937 w 3453"/>
              <a:gd name="T27" fmla="*/ 44320352 h 2279"/>
              <a:gd name="T28" fmla="*/ 100171068 w 3453"/>
              <a:gd name="T29" fmla="*/ 42115138 h 2279"/>
              <a:gd name="T30" fmla="*/ 100825686 w 3453"/>
              <a:gd name="T31" fmla="*/ 40313851 h 2279"/>
              <a:gd name="T32" fmla="*/ 101199602 w 3453"/>
              <a:gd name="T33" fmla="*/ 38605616 h 2279"/>
              <a:gd name="T34" fmla="*/ 100763367 w 3453"/>
              <a:gd name="T35" fmla="*/ 34071119 h 2279"/>
              <a:gd name="T36" fmla="*/ 92909184 w 3453"/>
              <a:gd name="T37" fmla="*/ 25312648 h 2279"/>
              <a:gd name="T38" fmla="*/ 77699725 w 3453"/>
              <a:gd name="T39" fmla="*/ 23014205 h 2279"/>
              <a:gd name="T40" fmla="*/ 64360202 w 3453"/>
              <a:gd name="T41" fmla="*/ 30809911 h 2279"/>
              <a:gd name="T42" fmla="*/ 62427771 w 3453"/>
              <a:gd name="T43" fmla="*/ 38791896 h 2279"/>
              <a:gd name="T44" fmla="*/ 70936396 w 3453"/>
              <a:gd name="T45" fmla="*/ 49413864 h 2279"/>
              <a:gd name="T46" fmla="*/ 85803186 w 3453"/>
              <a:gd name="T47" fmla="*/ 52302337 h 2279"/>
              <a:gd name="T48" fmla="*/ 81782615 w 3453"/>
              <a:gd name="T49" fmla="*/ 57023114 h 2279"/>
              <a:gd name="T50" fmla="*/ 63238100 w 3453"/>
              <a:gd name="T51" fmla="*/ 50997854 h 2279"/>
              <a:gd name="T52" fmla="*/ 55976215 w 3453"/>
              <a:gd name="T53" fmla="*/ 37301133 h 2279"/>
              <a:gd name="T54" fmla="*/ 62614729 w 3453"/>
              <a:gd name="T55" fmla="*/ 24132409 h 2279"/>
              <a:gd name="T56" fmla="*/ 71777973 w 3453"/>
              <a:gd name="T57" fmla="*/ 14473207 h 2279"/>
              <a:gd name="T58" fmla="*/ 51207636 w 3453"/>
              <a:gd name="T59" fmla="*/ 16460949 h 2279"/>
              <a:gd name="T60" fmla="*/ 48028465 w 3453"/>
              <a:gd name="T61" fmla="*/ 21212919 h 2279"/>
              <a:gd name="T62" fmla="*/ 36184959 w 3453"/>
              <a:gd name="T63" fmla="*/ 29691883 h 2279"/>
              <a:gd name="T64" fmla="*/ 47467591 w 3453"/>
              <a:gd name="T65" fmla="*/ 40313851 h 2279"/>
              <a:gd name="T66" fmla="*/ 51176388 w 3453"/>
              <a:gd name="T67" fmla="*/ 54600603 h 2279"/>
              <a:gd name="T68" fmla="*/ 40704261 w 3453"/>
              <a:gd name="T69" fmla="*/ 67179296 h 2279"/>
              <a:gd name="T70" fmla="*/ 23001322 w 3453"/>
              <a:gd name="T71" fmla="*/ 70657800 h 2279"/>
              <a:gd name="T72" fmla="*/ 23313095 w 3453"/>
              <a:gd name="T73" fmla="*/ 65564288 h 2279"/>
              <a:gd name="T74" fmla="*/ 27801150 w 3453"/>
              <a:gd name="T75" fmla="*/ 65595305 h 2279"/>
              <a:gd name="T76" fmla="*/ 41951002 w 3453"/>
              <a:gd name="T77" fmla="*/ 59197311 h 2279"/>
              <a:gd name="T78" fmla="*/ 45036429 w 3453"/>
              <a:gd name="T79" fmla="*/ 48854850 h 2279"/>
              <a:gd name="T80" fmla="*/ 36870649 w 3453"/>
              <a:gd name="T81" fmla="*/ 39071402 h 2279"/>
              <a:gd name="T82" fmla="*/ 22128674 w 3453"/>
              <a:gd name="T83" fmla="*/ 36710926 h 2279"/>
              <a:gd name="T84" fmla="*/ 9287882 w 3453"/>
              <a:gd name="T85" fmla="*/ 43326393 h 2279"/>
              <a:gd name="T86" fmla="*/ 6358165 w 3453"/>
              <a:gd name="T87" fmla="*/ 51059888 h 2279"/>
              <a:gd name="T88" fmla="*/ 6576195 w 3453"/>
              <a:gd name="T89" fmla="*/ 53140858 h 2279"/>
              <a:gd name="T90" fmla="*/ 7230813 w 3453"/>
              <a:gd name="T91" fmla="*/ 55439124 h 2279"/>
              <a:gd name="T92" fmla="*/ 8165780 w 3453"/>
              <a:gd name="T93" fmla="*/ 57209569 h 2279"/>
              <a:gd name="T94" fmla="*/ 11469590 w 3453"/>
              <a:gd name="T95" fmla="*/ 60905546 h 2279"/>
              <a:gd name="T96" fmla="*/ 15334274 w 3453"/>
              <a:gd name="T97" fmla="*/ 63359074 h 2279"/>
              <a:gd name="T98" fmla="*/ 19323596 w 3453"/>
              <a:gd name="T99" fmla="*/ 64787802 h 2279"/>
              <a:gd name="T100" fmla="*/ 19978214 w 3453"/>
              <a:gd name="T101" fmla="*/ 70254048 h 2279"/>
              <a:gd name="T102" fmla="*/ 13744688 w 3453"/>
              <a:gd name="T103" fmla="*/ 68483779 h 2279"/>
              <a:gd name="T104" fmla="*/ 1496018 w 3453"/>
              <a:gd name="T105" fmla="*/ 57675355 h 2279"/>
              <a:gd name="T106" fmla="*/ 2462233 w 3453"/>
              <a:gd name="T107" fmla="*/ 42674152 h 2279"/>
              <a:gd name="T108" fmla="*/ 13900575 w 3453"/>
              <a:gd name="T109" fmla="*/ 32611374 h 2279"/>
              <a:gd name="T110" fmla="*/ 22565086 w 3453"/>
              <a:gd name="T111" fmla="*/ 21740916 h 2279"/>
              <a:gd name="T112" fmla="*/ 25525875 w 3453"/>
              <a:gd name="T113" fmla="*/ 16616211 h 2279"/>
              <a:gd name="T114" fmla="*/ 49742689 w 3453"/>
              <a:gd name="T115" fmla="*/ 9534958 h 22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53"/>
              <a:gd name="T175" fmla="*/ 0 h 2279"/>
              <a:gd name="T176" fmla="*/ 3453 w 3453"/>
              <a:gd name="T177" fmla="*/ 2279 h 22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53" h="2279">
                <a:moveTo>
                  <a:pt x="687" y="2102"/>
                </a:moveTo>
                <a:lnTo>
                  <a:pt x="687" y="2102"/>
                </a:lnTo>
                <a:close/>
                <a:moveTo>
                  <a:pt x="1415" y="542"/>
                </a:moveTo>
                <a:lnTo>
                  <a:pt x="1319" y="558"/>
                </a:lnTo>
                <a:lnTo>
                  <a:pt x="1195" y="580"/>
                </a:lnTo>
                <a:lnTo>
                  <a:pt x="846" y="642"/>
                </a:lnTo>
                <a:lnTo>
                  <a:pt x="864" y="648"/>
                </a:lnTo>
                <a:lnTo>
                  <a:pt x="879" y="657"/>
                </a:lnTo>
                <a:lnTo>
                  <a:pt x="892" y="668"/>
                </a:lnTo>
                <a:lnTo>
                  <a:pt x="903" y="683"/>
                </a:lnTo>
                <a:lnTo>
                  <a:pt x="921" y="681"/>
                </a:lnTo>
                <a:lnTo>
                  <a:pt x="1171" y="637"/>
                </a:lnTo>
                <a:lnTo>
                  <a:pt x="1342" y="606"/>
                </a:lnTo>
                <a:lnTo>
                  <a:pt x="1426" y="592"/>
                </a:lnTo>
                <a:lnTo>
                  <a:pt x="1423" y="583"/>
                </a:lnTo>
                <a:lnTo>
                  <a:pt x="1421" y="575"/>
                </a:lnTo>
                <a:lnTo>
                  <a:pt x="1416" y="553"/>
                </a:lnTo>
                <a:lnTo>
                  <a:pt x="1416" y="547"/>
                </a:lnTo>
                <a:lnTo>
                  <a:pt x="1415" y="542"/>
                </a:lnTo>
                <a:close/>
                <a:moveTo>
                  <a:pt x="1866" y="185"/>
                </a:moveTo>
                <a:lnTo>
                  <a:pt x="1722" y="308"/>
                </a:lnTo>
                <a:lnTo>
                  <a:pt x="1559" y="446"/>
                </a:lnTo>
                <a:lnTo>
                  <a:pt x="1576" y="456"/>
                </a:lnTo>
                <a:lnTo>
                  <a:pt x="1592" y="466"/>
                </a:lnTo>
                <a:lnTo>
                  <a:pt x="1768" y="315"/>
                </a:lnTo>
                <a:lnTo>
                  <a:pt x="1887" y="213"/>
                </a:lnTo>
                <a:lnTo>
                  <a:pt x="1876" y="199"/>
                </a:lnTo>
                <a:lnTo>
                  <a:pt x="1866" y="185"/>
                </a:lnTo>
                <a:close/>
                <a:moveTo>
                  <a:pt x="2047" y="110"/>
                </a:moveTo>
                <a:lnTo>
                  <a:pt x="2046" y="130"/>
                </a:lnTo>
                <a:lnTo>
                  <a:pt x="2041" y="151"/>
                </a:lnTo>
                <a:lnTo>
                  <a:pt x="2282" y="194"/>
                </a:lnTo>
                <a:lnTo>
                  <a:pt x="2549" y="241"/>
                </a:lnTo>
                <a:lnTo>
                  <a:pt x="2561" y="227"/>
                </a:lnTo>
                <a:lnTo>
                  <a:pt x="2574" y="214"/>
                </a:lnTo>
                <a:lnTo>
                  <a:pt x="2590" y="205"/>
                </a:lnTo>
                <a:lnTo>
                  <a:pt x="2262" y="147"/>
                </a:lnTo>
                <a:lnTo>
                  <a:pt x="2063" y="111"/>
                </a:lnTo>
                <a:lnTo>
                  <a:pt x="2056" y="110"/>
                </a:lnTo>
                <a:lnTo>
                  <a:pt x="2047" y="110"/>
                </a:lnTo>
                <a:close/>
                <a:moveTo>
                  <a:pt x="2043" y="0"/>
                </a:moveTo>
                <a:lnTo>
                  <a:pt x="2063" y="1"/>
                </a:lnTo>
                <a:lnTo>
                  <a:pt x="2082" y="4"/>
                </a:lnTo>
                <a:lnTo>
                  <a:pt x="2172" y="19"/>
                </a:lnTo>
                <a:lnTo>
                  <a:pt x="2652" y="104"/>
                </a:lnTo>
                <a:lnTo>
                  <a:pt x="2680" y="111"/>
                </a:lnTo>
                <a:lnTo>
                  <a:pt x="2705" y="123"/>
                </a:lnTo>
                <a:lnTo>
                  <a:pt x="2727" y="138"/>
                </a:lnTo>
                <a:lnTo>
                  <a:pt x="2743" y="155"/>
                </a:lnTo>
                <a:lnTo>
                  <a:pt x="2755" y="175"/>
                </a:lnTo>
                <a:lnTo>
                  <a:pt x="2761" y="197"/>
                </a:lnTo>
                <a:lnTo>
                  <a:pt x="2761" y="220"/>
                </a:lnTo>
                <a:lnTo>
                  <a:pt x="2755" y="242"/>
                </a:lnTo>
                <a:lnTo>
                  <a:pt x="2744" y="264"/>
                </a:lnTo>
                <a:lnTo>
                  <a:pt x="2727" y="287"/>
                </a:lnTo>
                <a:lnTo>
                  <a:pt x="2712" y="305"/>
                </a:lnTo>
                <a:lnTo>
                  <a:pt x="2712" y="367"/>
                </a:lnTo>
                <a:lnTo>
                  <a:pt x="2937" y="367"/>
                </a:lnTo>
                <a:lnTo>
                  <a:pt x="2941" y="419"/>
                </a:lnTo>
                <a:lnTo>
                  <a:pt x="2950" y="469"/>
                </a:lnTo>
                <a:lnTo>
                  <a:pt x="2964" y="517"/>
                </a:lnTo>
                <a:lnTo>
                  <a:pt x="2984" y="565"/>
                </a:lnTo>
                <a:lnTo>
                  <a:pt x="3007" y="609"/>
                </a:lnTo>
                <a:lnTo>
                  <a:pt x="3034" y="649"/>
                </a:lnTo>
                <a:lnTo>
                  <a:pt x="3077" y="669"/>
                </a:lnTo>
                <a:lnTo>
                  <a:pt x="3128" y="698"/>
                </a:lnTo>
                <a:lnTo>
                  <a:pt x="3177" y="729"/>
                </a:lnTo>
                <a:lnTo>
                  <a:pt x="3222" y="762"/>
                </a:lnTo>
                <a:lnTo>
                  <a:pt x="3264" y="799"/>
                </a:lnTo>
                <a:lnTo>
                  <a:pt x="3303" y="837"/>
                </a:lnTo>
                <a:lnTo>
                  <a:pt x="3341" y="883"/>
                </a:lnTo>
                <a:lnTo>
                  <a:pt x="3373" y="931"/>
                </a:lnTo>
                <a:lnTo>
                  <a:pt x="3402" y="981"/>
                </a:lnTo>
                <a:lnTo>
                  <a:pt x="3424" y="1034"/>
                </a:lnTo>
                <a:lnTo>
                  <a:pt x="3439" y="1088"/>
                </a:lnTo>
                <a:lnTo>
                  <a:pt x="3449" y="1143"/>
                </a:lnTo>
                <a:lnTo>
                  <a:pt x="3453" y="1201"/>
                </a:lnTo>
                <a:lnTo>
                  <a:pt x="3450" y="1256"/>
                </a:lnTo>
                <a:lnTo>
                  <a:pt x="3440" y="1311"/>
                </a:lnTo>
                <a:lnTo>
                  <a:pt x="3425" y="1363"/>
                </a:lnTo>
                <a:lnTo>
                  <a:pt x="3405" y="1415"/>
                </a:lnTo>
                <a:lnTo>
                  <a:pt x="3379" y="1464"/>
                </a:lnTo>
                <a:lnTo>
                  <a:pt x="3348" y="1511"/>
                </a:lnTo>
                <a:lnTo>
                  <a:pt x="3311" y="1555"/>
                </a:lnTo>
                <a:lnTo>
                  <a:pt x="3272" y="1598"/>
                </a:lnTo>
                <a:lnTo>
                  <a:pt x="3227" y="1636"/>
                </a:lnTo>
                <a:lnTo>
                  <a:pt x="3178" y="1673"/>
                </a:lnTo>
                <a:lnTo>
                  <a:pt x="3126" y="1707"/>
                </a:lnTo>
                <a:lnTo>
                  <a:pt x="3071" y="1736"/>
                </a:lnTo>
                <a:lnTo>
                  <a:pt x="3012" y="1762"/>
                </a:lnTo>
                <a:lnTo>
                  <a:pt x="2989" y="1771"/>
                </a:lnTo>
                <a:lnTo>
                  <a:pt x="2947" y="1786"/>
                </a:lnTo>
                <a:lnTo>
                  <a:pt x="2904" y="1799"/>
                </a:lnTo>
                <a:lnTo>
                  <a:pt x="2880" y="1805"/>
                </a:lnTo>
                <a:lnTo>
                  <a:pt x="2861" y="1810"/>
                </a:lnTo>
                <a:lnTo>
                  <a:pt x="2845" y="1813"/>
                </a:lnTo>
                <a:lnTo>
                  <a:pt x="2833" y="1816"/>
                </a:lnTo>
                <a:lnTo>
                  <a:pt x="2822" y="1819"/>
                </a:lnTo>
                <a:lnTo>
                  <a:pt x="2812" y="1820"/>
                </a:lnTo>
                <a:lnTo>
                  <a:pt x="2798" y="1802"/>
                </a:lnTo>
                <a:lnTo>
                  <a:pt x="2789" y="1781"/>
                </a:lnTo>
                <a:lnTo>
                  <a:pt x="2784" y="1758"/>
                </a:lnTo>
                <a:lnTo>
                  <a:pt x="2782" y="1734"/>
                </a:lnTo>
                <a:lnTo>
                  <a:pt x="2785" y="1710"/>
                </a:lnTo>
                <a:lnTo>
                  <a:pt x="2792" y="1689"/>
                </a:lnTo>
                <a:lnTo>
                  <a:pt x="2803" y="1669"/>
                </a:lnTo>
                <a:lnTo>
                  <a:pt x="2815" y="1649"/>
                </a:lnTo>
                <a:lnTo>
                  <a:pt x="2833" y="1644"/>
                </a:lnTo>
                <a:lnTo>
                  <a:pt x="2846" y="1641"/>
                </a:lnTo>
                <a:lnTo>
                  <a:pt x="2859" y="1636"/>
                </a:lnTo>
                <a:lnTo>
                  <a:pt x="2872" y="1632"/>
                </a:lnTo>
                <a:lnTo>
                  <a:pt x="2887" y="1628"/>
                </a:lnTo>
                <a:lnTo>
                  <a:pt x="2905" y="1622"/>
                </a:lnTo>
                <a:lnTo>
                  <a:pt x="2956" y="1600"/>
                </a:lnTo>
                <a:lnTo>
                  <a:pt x="3005" y="1574"/>
                </a:lnTo>
                <a:lnTo>
                  <a:pt x="3050" y="1545"/>
                </a:lnTo>
                <a:lnTo>
                  <a:pt x="3092" y="1514"/>
                </a:lnTo>
                <a:lnTo>
                  <a:pt x="3128" y="1479"/>
                </a:lnTo>
                <a:lnTo>
                  <a:pt x="3128" y="1478"/>
                </a:lnTo>
                <a:lnTo>
                  <a:pt x="3145" y="1461"/>
                </a:lnTo>
                <a:lnTo>
                  <a:pt x="3162" y="1442"/>
                </a:lnTo>
                <a:lnTo>
                  <a:pt x="3162" y="1441"/>
                </a:lnTo>
                <a:lnTo>
                  <a:pt x="3167" y="1433"/>
                </a:lnTo>
                <a:lnTo>
                  <a:pt x="3171" y="1427"/>
                </a:lnTo>
                <a:lnTo>
                  <a:pt x="3190" y="1401"/>
                </a:lnTo>
                <a:lnTo>
                  <a:pt x="3191" y="1399"/>
                </a:lnTo>
                <a:lnTo>
                  <a:pt x="3194" y="1393"/>
                </a:lnTo>
                <a:lnTo>
                  <a:pt x="3198" y="1386"/>
                </a:lnTo>
                <a:lnTo>
                  <a:pt x="3206" y="1372"/>
                </a:lnTo>
                <a:lnTo>
                  <a:pt x="3207" y="1371"/>
                </a:lnTo>
                <a:lnTo>
                  <a:pt x="3213" y="1359"/>
                </a:lnTo>
                <a:lnTo>
                  <a:pt x="3214" y="1356"/>
                </a:lnTo>
                <a:lnTo>
                  <a:pt x="3219" y="1343"/>
                </a:lnTo>
                <a:lnTo>
                  <a:pt x="3220" y="1342"/>
                </a:lnTo>
                <a:lnTo>
                  <a:pt x="3222" y="1335"/>
                </a:lnTo>
                <a:lnTo>
                  <a:pt x="3226" y="1329"/>
                </a:lnTo>
                <a:lnTo>
                  <a:pt x="3227" y="1326"/>
                </a:lnTo>
                <a:lnTo>
                  <a:pt x="3229" y="1320"/>
                </a:lnTo>
                <a:lnTo>
                  <a:pt x="3231" y="1314"/>
                </a:lnTo>
                <a:lnTo>
                  <a:pt x="3232" y="1311"/>
                </a:lnTo>
                <a:lnTo>
                  <a:pt x="3235" y="1298"/>
                </a:lnTo>
                <a:lnTo>
                  <a:pt x="3236" y="1296"/>
                </a:lnTo>
                <a:lnTo>
                  <a:pt x="3239" y="1283"/>
                </a:lnTo>
                <a:lnTo>
                  <a:pt x="3240" y="1279"/>
                </a:lnTo>
                <a:lnTo>
                  <a:pt x="3242" y="1268"/>
                </a:lnTo>
                <a:lnTo>
                  <a:pt x="3243" y="1264"/>
                </a:lnTo>
                <a:lnTo>
                  <a:pt x="3244" y="1258"/>
                </a:lnTo>
                <a:lnTo>
                  <a:pt x="3245" y="1250"/>
                </a:lnTo>
                <a:lnTo>
                  <a:pt x="3245" y="1249"/>
                </a:lnTo>
                <a:lnTo>
                  <a:pt x="3247" y="1243"/>
                </a:lnTo>
                <a:lnTo>
                  <a:pt x="3247" y="1236"/>
                </a:lnTo>
                <a:lnTo>
                  <a:pt x="3248" y="1231"/>
                </a:lnTo>
                <a:lnTo>
                  <a:pt x="3248" y="1220"/>
                </a:lnTo>
                <a:lnTo>
                  <a:pt x="3249" y="1216"/>
                </a:lnTo>
                <a:lnTo>
                  <a:pt x="3249" y="1201"/>
                </a:lnTo>
                <a:lnTo>
                  <a:pt x="3247" y="1165"/>
                </a:lnTo>
                <a:lnTo>
                  <a:pt x="3241" y="1131"/>
                </a:lnTo>
                <a:lnTo>
                  <a:pt x="3241" y="1130"/>
                </a:lnTo>
                <a:lnTo>
                  <a:pt x="3233" y="1097"/>
                </a:lnTo>
                <a:lnTo>
                  <a:pt x="3222" y="1066"/>
                </a:lnTo>
                <a:lnTo>
                  <a:pt x="3211" y="1040"/>
                </a:lnTo>
                <a:lnTo>
                  <a:pt x="3196" y="1013"/>
                </a:lnTo>
                <a:lnTo>
                  <a:pt x="3170" y="974"/>
                </a:lnTo>
                <a:lnTo>
                  <a:pt x="3141" y="937"/>
                </a:lnTo>
                <a:lnTo>
                  <a:pt x="3106" y="903"/>
                </a:lnTo>
                <a:lnTo>
                  <a:pt x="3069" y="870"/>
                </a:lnTo>
                <a:lnTo>
                  <a:pt x="3027" y="841"/>
                </a:lnTo>
                <a:lnTo>
                  <a:pt x="2981" y="815"/>
                </a:lnTo>
                <a:lnTo>
                  <a:pt x="2932" y="792"/>
                </a:lnTo>
                <a:lnTo>
                  <a:pt x="2881" y="773"/>
                </a:lnTo>
                <a:lnTo>
                  <a:pt x="2854" y="763"/>
                </a:lnTo>
                <a:lnTo>
                  <a:pt x="2799" y="750"/>
                </a:lnTo>
                <a:lnTo>
                  <a:pt x="2743" y="739"/>
                </a:lnTo>
                <a:lnTo>
                  <a:pt x="2684" y="733"/>
                </a:lnTo>
                <a:lnTo>
                  <a:pt x="2624" y="731"/>
                </a:lnTo>
                <a:lnTo>
                  <a:pt x="2557" y="733"/>
                </a:lnTo>
                <a:lnTo>
                  <a:pt x="2493" y="741"/>
                </a:lnTo>
                <a:lnTo>
                  <a:pt x="2431" y="754"/>
                </a:lnTo>
                <a:lnTo>
                  <a:pt x="2371" y="772"/>
                </a:lnTo>
                <a:lnTo>
                  <a:pt x="2314" y="793"/>
                </a:lnTo>
                <a:lnTo>
                  <a:pt x="2261" y="819"/>
                </a:lnTo>
                <a:lnTo>
                  <a:pt x="2212" y="848"/>
                </a:lnTo>
                <a:lnTo>
                  <a:pt x="2167" y="882"/>
                </a:lnTo>
                <a:lnTo>
                  <a:pt x="2129" y="915"/>
                </a:lnTo>
                <a:lnTo>
                  <a:pt x="2095" y="953"/>
                </a:lnTo>
                <a:lnTo>
                  <a:pt x="2065" y="992"/>
                </a:lnTo>
                <a:lnTo>
                  <a:pt x="2041" y="1034"/>
                </a:lnTo>
                <a:lnTo>
                  <a:pt x="2022" y="1077"/>
                </a:lnTo>
                <a:lnTo>
                  <a:pt x="2014" y="1104"/>
                </a:lnTo>
                <a:lnTo>
                  <a:pt x="2008" y="1130"/>
                </a:lnTo>
                <a:lnTo>
                  <a:pt x="2003" y="1158"/>
                </a:lnTo>
                <a:lnTo>
                  <a:pt x="2001" y="1185"/>
                </a:lnTo>
                <a:lnTo>
                  <a:pt x="2000" y="1201"/>
                </a:lnTo>
                <a:lnTo>
                  <a:pt x="2003" y="1249"/>
                </a:lnTo>
                <a:lnTo>
                  <a:pt x="2013" y="1296"/>
                </a:lnTo>
                <a:lnTo>
                  <a:pt x="2029" y="1341"/>
                </a:lnTo>
                <a:lnTo>
                  <a:pt x="2050" y="1384"/>
                </a:lnTo>
                <a:lnTo>
                  <a:pt x="2076" y="1425"/>
                </a:lnTo>
                <a:lnTo>
                  <a:pt x="2107" y="1464"/>
                </a:lnTo>
                <a:lnTo>
                  <a:pt x="2143" y="1500"/>
                </a:lnTo>
                <a:lnTo>
                  <a:pt x="2184" y="1534"/>
                </a:lnTo>
                <a:lnTo>
                  <a:pt x="2228" y="1564"/>
                </a:lnTo>
                <a:lnTo>
                  <a:pt x="2276" y="1591"/>
                </a:lnTo>
                <a:lnTo>
                  <a:pt x="2327" y="1614"/>
                </a:lnTo>
                <a:lnTo>
                  <a:pt x="2381" y="1634"/>
                </a:lnTo>
                <a:lnTo>
                  <a:pt x="2439" y="1650"/>
                </a:lnTo>
                <a:lnTo>
                  <a:pt x="2499" y="1663"/>
                </a:lnTo>
                <a:lnTo>
                  <a:pt x="2561" y="1669"/>
                </a:lnTo>
                <a:lnTo>
                  <a:pt x="2624" y="1672"/>
                </a:lnTo>
                <a:lnTo>
                  <a:pt x="2697" y="1669"/>
                </a:lnTo>
                <a:lnTo>
                  <a:pt x="2766" y="1659"/>
                </a:lnTo>
                <a:lnTo>
                  <a:pt x="2753" y="1684"/>
                </a:lnTo>
                <a:lnTo>
                  <a:pt x="2745" y="1710"/>
                </a:lnTo>
                <a:lnTo>
                  <a:pt x="2743" y="1738"/>
                </a:lnTo>
                <a:lnTo>
                  <a:pt x="2745" y="1762"/>
                </a:lnTo>
                <a:lnTo>
                  <a:pt x="2750" y="1785"/>
                </a:lnTo>
                <a:lnTo>
                  <a:pt x="2761" y="1806"/>
                </a:lnTo>
                <a:lnTo>
                  <a:pt x="2773" y="1826"/>
                </a:lnTo>
                <a:lnTo>
                  <a:pt x="2713" y="1832"/>
                </a:lnTo>
                <a:lnTo>
                  <a:pt x="2654" y="1835"/>
                </a:lnTo>
                <a:lnTo>
                  <a:pt x="2624" y="1836"/>
                </a:lnTo>
                <a:lnTo>
                  <a:pt x="2547" y="1833"/>
                </a:lnTo>
                <a:lnTo>
                  <a:pt x="2473" y="1825"/>
                </a:lnTo>
                <a:lnTo>
                  <a:pt x="2399" y="1812"/>
                </a:lnTo>
                <a:lnTo>
                  <a:pt x="2329" y="1794"/>
                </a:lnTo>
                <a:lnTo>
                  <a:pt x="2262" y="1772"/>
                </a:lnTo>
                <a:lnTo>
                  <a:pt x="2198" y="1745"/>
                </a:lnTo>
                <a:lnTo>
                  <a:pt x="2137" y="1715"/>
                </a:lnTo>
                <a:lnTo>
                  <a:pt x="2081" y="1680"/>
                </a:lnTo>
                <a:lnTo>
                  <a:pt x="2029" y="1642"/>
                </a:lnTo>
                <a:lnTo>
                  <a:pt x="1980" y="1600"/>
                </a:lnTo>
                <a:lnTo>
                  <a:pt x="1937" y="1556"/>
                </a:lnTo>
                <a:lnTo>
                  <a:pt x="1900" y="1508"/>
                </a:lnTo>
                <a:lnTo>
                  <a:pt x="1867" y="1457"/>
                </a:lnTo>
                <a:lnTo>
                  <a:pt x="1840" y="1405"/>
                </a:lnTo>
                <a:lnTo>
                  <a:pt x="1819" y="1351"/>
                </a:lnTo>
                <a:lnTo>
                  <a:pt x="1805" y="1294"/>
                </a:lnTo>
                <a:lnTo>
                  <a:pt x="1799" y="1248"/>
                </a:lnTo>
                <a:lnTo>
                  <a:pt x="1796" y="1201"/>
                </a:lnTo>
                <a:lnTo>
                  <a:pt x="1799" y="1148"/>
                </a:lnTo>
                <a:lnTo>
                  <a:pt x="1809" y="1094"/>
                </a:lnTo>
                <a:lnTo>
                  <a:pt x="1822" y="1043"/>
                </a:lnTo>
                <a:lnTo>
                  <a:pt x="1842" y="993"/>
                </a:lnTo>
                <a:lnTo>
                  <a:pt x="1866" y="946"/>
                </a:lnTo>
                <a:lnTo>
                  <a:pt x="1897" y="900"/>
                </a:lnTo>
                <a:lnTo>
                  <a:pt x="1930" y="856"/>
                </a:lnTo>
                <a:lnTo>
                  <a:pt x="1968" y="815"/>
                </a:lnTo>
                <a:lnTo>
                  <a:pt x="2009" y="777"/>
                </a:lnTo>
                <a:lnTo>
                  <a:pt x="2054" y="741"/>
                </a:lnTo>
                <a:lnTo>
                  <a:pt x="2103" y="708"/>
                </a:lnTo>
                <a:lnTo>
                  <a:pt x="2155" y="679"/>
                </a:lnTo>
                <a:lnTo>
                  <a:pt x="2172" y="669"/>
                </a:lnTo>
                <a:lnTo>
                  <a:pt x="2229" y="643"/>
                </a:lnTo>
                <a:lnTo>
                  <a:pt x="2254" y="602"/>
                </a:lnTo>
                <a:lnTo>
                  <a:pt x="2275" y="559"/>
                </a:lnTo>
                <a:lnTo>
                  <a:pt x="2290" y="513"/>
                </a:lnTo>
                <a:lnTo>
                  <a:pt x="2303" y="466"/>
                </a:lnTo>
                <a:lnTo>
                  <a:pt x="2310" y="417"/>
                </a:lnTo>
                <a:lnTo>
                  <a:pt x="2312" y="367"/>
                </a:lnTo>
                <a:lnTo>
                  <a:pt x="2536" y="367"/>
                </a:lnTo>
                <a:lnTo>
                  <a:pt x="2536" y="350"/>
                </a:lnTo>
                <a:lnTo>
                  <a:pt x="2535" y="350"/>
                </a:lnTo>
                <a:lnTo>
                  <a:pt x="2309" y="310"/>
                </a:lnTo>
                <a:lnTo>
                  <a:pt x="1971" y="251"/>
                </a:lnTo>
                <a:lnTo>
                  <a:pt x="1860" y="345"/>
                </a:lnTo>
                <a:lnTo>
                  <a:pt x="1643" y="530"/>
                </a:lnTo>
                <a:lnTo>
                  <a:pt x="1652" y="550"/>
                </a:lnTo>
                <a:lnTo>
                  <a:pt x="1655" y="570"/>
                </a:lnTo>
                <a:lnTo>
                  <a:pt x="1654" y="590"/>
                </a:lnTo>
                <a:lnTo>
                  <a:pt x="1647" y="610"/>
                </a:lnTo>
                <a:lnTo>
                  <a:pt x="1636" y="631"/>
                </a:lnTo>
                <a:lnTo>
                  <a:pt x="1619" y="648"/>
                </a:lnTo>
                <a:lnTo>
                  <a:pt x="1597" y="664"/>
                </a:lnTo>
                <a:lnTo>
                  <a:pt x="1571" y="676"/>
                </a:lnTo>
                <a:lnTo>
                  <a:pt x="1541" y="683"/>
                </a:lnTo>
                <a:lnTo>
                  <a:pt x="1413" y="706"/>
                </a:lnTo>
                <a:lnTo>
                  <a:pt x="1143" y="753"/>
                </a:lnTo>
                <a:lnTo>
                  <a:pt x="940" y="789"/>
                </a:lnTo>
                <a:lnTo>
                  <a:pt x="915" y="792"/>
                </a:lnTo>
                <a:lnTo>
                  <a:pt x="915" y="810"/>
                </a:lnTo>
                <a:lnTo>
                  <a:pt x="1139" y="810"/>
                </a:lnTo>
                <a:lnTo>
                  <a:pt x="1143" y="860"/>
                </a:lnTo>
                <a:lnTo>
                  <a:pt x="1150" y="909"/>
                </a:lnTo>
                <a:lnTo>
                  <a:pt x="1161" y="956"/>
                </a:lnTo>
                <a:lnTo>
                  <a:pt x="1178" y="1002"/>
                </a:lnTo>
                <a:lnTo>
                  <a:pt x="1199" y="1045"/>
                </a:lnTo>
                <a:lnTo>
                  <a:pt x="1224" y="1086"/>
                </a:lnTo>
                <a:lnTo>
                  <a:pt x="1280" y="1112"/>
                </a:lnTo>
                <a:lnTo>
                  <a:pt x="1336" y="1142"/>
                </a:lnTo>
                <a:lnTo>
                  <a:pt x="1389" y="1177"/>
                </a:lnTo>
                <a:lnTo>
                  <a:pt x="1438" y="1215"/>
                </a:lnTo>
                <a:lnTo>
                  <a:pt x="1482" y="1254"/>
                </a:lnTo>
                <a:lnTo>
                  <a:pt x="1523" y="1298"/>
                </a:lnTo>
                <a:lnTo>
                  <a:pt x="1556" y="1342"/>
                </a:lnTo>
                <a:lnTo>
                  <a:pt x="1586" y="1387"/>
                </a:lnTo>
                <a:lnTo>
                  <a:pt x="1611" y="1435"/>
                </a:lnTo>
                <a:lnTo>
                  <a:pt x="1630" y="1486"/>
                </a:lnTo>
                <a:lnTo>
                  <a:pt x="1644" y="1537"/>
                </a:lnTo>
                <a:lnTo>
                  <a:pt x="1653" y="1589"/>
                </a:lnTo>
                <a:lnTo>
                  <a:pt x="1656" y="1644"/>
                </a:lnTo>
                <a:lnTo>
                  <a:pt x="1653" y="1701"/>
                </a:lnTo>
                <a:lnTo>
                  <a:pt x="1642" y="1758"/>
                </a:lnTo>
                <a:lnTo>
                  <a:pt x="1626" y="1812"/>
                </a:lnTo>
                <a:lnTo>
                  <a:pt x="1604" y="1866"/>
                </a:lnTo>
                <a:lnTo>
                  <a:pt x="1576" y="1916"/>
                </a:lnTo>
                <a:lnTo>
                  <a:pt x="1543" y="1964"/>
                </a:lnTo>
                <a:lnTo>
                  <a:pt x="1505" y="2010"/>
                </a:lnTo>
                <a:lnTo>
                  <a:pt x="1461" y="2053"/>
                </a:lnTo>
                <a:lnTo>
                  <a:pt x="1414" y="2093"/>
                </a:lnTo>
                <a:lnTo>
                  <a:pt x="1361" y="2129"/>
                </a:lnTo>
                <a:lnTo>
                  <a:pt x="1306" y="2163"/>
                </a:lnTo>
                <a:lnTo>
                  <a:pt x="1246" y="2192"/>
                </a:lnTo>
                <a:lnTo>
                  <a:pt x="1183" y="2217"/>
                </a:lnTo>
                <a:lnTo>
                  <a:pt x="1116" y="2239"/>
                </a:lnTo>
                <a:lnTo>
                  <a:pt x="1048" y="2256"/>
                </a:lnTo>
                <a:lnTo>
                  <a:pt x="977" y="2269"/>
                </a:lnTo>
                <a:lnTo>
                  <a:pt x="904" y="2276"/>
                </a:lnTo>
                <a:lnTo>
                  <a:pt x="828" y="2279"/>
                </a:lnTo>
                <a:lnTo>
                  <a:pt x="799" y="2278"/>
                </a:lnTo>
                <a:lnTo>
                  <a:pt x="738" y="2275"/>
                </a:lnTo>
                <a:lnTo>
                  <a:pt x="680" y="2269"/>
                </a:lnTo>
                <a:lnTo>
                  <a:pt x="692" y="2249"/>
                </a:lnTo>
                <a:lnTo>
                  <a:pt x="702" y="2228"/>
                </a:lnTo>
                <a:lnTo>
                  <a:pt x="708" y="2205"/>
                </a:lnTo>
                <a:lnTo>
                  <a:pt x="710" y="2180"/>
                </a:lnTo>
                <a:lnTo>
                  <a:pt x="707" y="2152"/>
                </a:lnTo>
                <a:lnTo>
                  <a:pt x="700" y="2126"/>
                </a:lnTo>
                <a:lnTo>
                  <a:pt x="687" y="2102"/>
                </a:lnTo>
                <a:lnTo>
                  <a:pt x="748" y="2111"/>
                </a:lnTo>
                <a:lnTo>
                  <a:pt x="749" y="2111"/>
                </a:lnTo>
                <a:lnTo>
                  <a:pt x="778" y="2113"/>
                </a:lnTo>
                <a:lnTo>
                  <a:pt x="780" y="2113"/>
                </a:lnTo>
                <a:lnTo>
                  <a:pt x="808" y="2114"/>
                </a:lnTo>
                <a:lnTo>
                  <a:pt x="812" y="2114"/>
                </a:lnTo>
                <a:lnTo>
                  <a:pt x="828" y="2114"/>
                </a:lnTo>
                <a:lnTo>
                  <a:pt x="892" y="2112"/>
                </a:lnTo>
                <a:lnTo>
                  <a:pt x="954" y="2104"/>
                </a:lnTo>
                <a:lnTo>
                  <a:pt x="1014" y="2093"/>
                </a:lnTo>
                <a:lnTo>
                  <a:pt x="1071" y="2077"/>
                </a:lnTo>
                <a:lnTo>
                  <a:pt x="1126" y="2057"/>
                </a:lnTo>
                <a:lnTo>
                  <a:pt x="1177" y="2034"/>
                </a:lnTo>
                <a:lnTo>
                  <a:pt x="1225" y="2007"/>
                </a:lnTo>
                <a:lnTo>
                  <a:pt x="1269" y="1977"/>
                </a:lnTo>
                <a:lnTo>
                  <a:pt x="1309" y="1943"/>
                </a:lnTo>
                <a:lnTo>
                  <a:pt x="1346" y="1906"/>
                </a:lnTo>
                <a:lnTo>
                  <a:pt x="1376" y="1868"/>
                </a:lnTo>
                <a:lnTo>
                  <a:pt x="1403" y="1827"/>
                </a:lnTo>
                <a:lnTo>
                  <a:pt x="1424" y="1784"/>
                </a:lnTo>
                <a:lnTo>
                  <a:pt x="1439" y="1739"/>
                </a:lnTo>
                <a:lnTo>
                  <a:pt x="1448" y="1692"/>
                </a:lnTo>
                <a:lnTo>
                  <a:pt x="1452" y="1644"/>
                </a:lnTo>
                <a:lnTo>
                  <a:pt x="1450" y="1608"/>
                </a:lnTo>
                <a:lnTo>
                  <a:pt x="1445" y="1573"/>
                </a:lnTo>
                <a:lnTo>
                  <a:pt x="1438" y="1545"/>
                </a:lnTo>
                <a:lnTo>
                  <a:pt x="1430" y="1519"/>
                </a:lnTo>
                <a:lnTo>
                  <a:pt x="1411" y="1474"/>
                </a:lnTo>
                <a:lnTo>
                  <a:pt x="1384" y="1431"/>
                </a:lnTo>
                <a:lnTo>
                  <a:pt x="1354" y="1390"/>
                </a:lnTo>
                <a:lnTo>
                  <a:pt x="1319" y="1353"/>
                </a:lnTo>
                <a:lnTo>
                  <a:pt x="1278" y="1317"/>
                </a:lnTo>
                <a:lnTo>
                  <a:pt x="1233" y="1286"/>
                </a:lnTo>
                <a:lnTo>
                  <a:pt x="1183" y="1258"/>
                </a:lnTo>
                <a:lnTo>
                  <a:pt x="1131" y="1232"/>
                </a:lnTo>
                <a:lnTo>
                  <a:pt x="1075" y="1211"/>
                </a:lnTo>
                <a:lnTo>
                  <a:pt x="1016" y="1195"/>
                </a:lnTo>
                <a:lnTo>
                  <a:pt x="954" y="1183"/>
                </a:lnTo>
                <a:lnTo>
                  <a:pt x="908" y="1177"/>
                </a:lnTo>
                <a:lnTo>
                  <a:pt x="868" y="1175"/>
                </a:lnTo>
                <a:lnTo>
                  <a:pt x="828" y="1174"/>
                </a:lnTo>
                <a:lnTo>
                  <a:pt x="768" y="1176"/>
                </a:lnTo>
                <a:lnTo>
                  <a:pt x="710" y="1182"/>
                </a:lnTo>
                <a:lnTo>
                  <a:pt x="653" y="1193"/>
                </a:lnTo>
                <a:lnTo>
                  <a:pt x="599" y="1206"/>
                </a:lnTo>
                <a:lnTo>
                  <a:pt x="571" y="1215"/>
                </a:lnTo>
                <a:lnTo>
                  <a:pt x="516" y="1237"/>
                </a:lnTo>
                <a:lnTo>
                  <a:pt x="465" y="1261"/>
                </a:lnTo>
                <a:lnTo>
                  <a:pt x="417" y="1290"/>
                </a:lnTo>
                <a:lnTo>
                  <a:pt x="373" y="1321"/>
                </a:lnTo>
                <a:lnTo>
                  <a:pt x="333" y="1357"/>
                </a:lnTo>
                <a:lnTo>
                  <a:pt x="298" y="1395"/>
                </a:lnTo>
                <a:lnTo>
                  <a:pt x="269" y="1435"/>
                </a:lnTo>
                <a:lnTo>
                  <a:pt x="257" y="1455"/>
                </a:lnTo>
                <a:lnTo>
                  <a:pt x="242" y="1483"/>
                </a:lnTo>
                <a:lnTo>
                  <a:pt x="230" y="1509"/>
                </a:lnTo>
                <a:lnTo>
                  <a:pt x="219" y="1540"/>
                </a:lnTo>
                <a:lnTo>
                  <a:pt x="212" y="1573"/>
                </a:lnTo>
                <a:lnTo>
                  <a:pt x="206" y="1608"/>
                </a:lnTo>
                <a:lnTo>
                  <a:pt x="204" y="1644"/>
                </a:lnTo>
                <a:lnTo>
                  <a:pt x="204" y="1658"/>
                </a:lnTo>
                <a:lnTo>
                  <a:pt x="204" y="1663"/>
                </a:lnTo>
                <a:lnTo>
                  <a:pt x="205" y="1674"/>
                </a:lnTo>
                <a:lnTo>
                  <a:pt x="205" y="1677"/>
                </a:lnTo>
                <a:lnTo>
                  <a:pt x="207" y="1692"/>
                </a:lnTo>
                <a:lnTo>
                  <a:pt x="207" y="1693"/>
                </a:lnTo>
                <a:lnTo>
                  <a:pt x="208" y="1700"/>
                </a:lnTo>
                <a:lnTo>
                  <a:pt x="209" y="1707"/>
                </a:lnTo>
                <a:lnTo>
                  <a:pt x="211" y="1711"/>
                </a:lnTo>
                <a:lnTo>
                  <a:pt x="213" y="1721"/>
                </a:lnTo>
                <a:lnTo>
                  <a:pt x="214" y="1725"/>
                </a:lnTo>
                <a:lnTo>
                  <a:pt x="217" y="1739"/>
                </a:lnTo>
                <a:lnTo>
                  <a:pt x="217" y="1740"/>
                </a:lnTo>
                <a:lnTo>
                  <a:pt x="221" y="1754"/>
                </a:lnTo>
                <a:lnTo>
                  <a:pt x="222" y="1757"/>
                </a:lnTo>
                <a:lnTo>
                  <a:pt x="226" y="1768"/>
                </a:lnTo>
                <a:lnTo>
                  <a:pt x="227" y="1770"/>
                </a:lnTo>
                <a:lnTo>
                  <a:pt x="232" y="1785"/>
                </a:lnTo>
                <a:lnTo>
                  <a:pt x="234" y="1786"/>
                </a:lnTo>
                <a:lnTo>
                  <a:pt x="239" y="1799"/>
                </a:lnTo>
                <a:lnTo>
                  <a:pt x="240" y="1801"/>
                </a:lnTo>
                <a:lnTo>
                  <a:pt x="246" y="1813"/>
                </a:lnTo>
                <a:lnTo>
                  <a:pt x="246" y="1814"/>
                </a:lnTo>
                <a:lnTo>
                  <a:pt x="250" y="1822"/>
                </a:lnTo>
                <a:lnTo>
                  <a:pt x="254" y="1828"/>
                </a:lnTo>
                <a:lnTo>
                  <a:pt x="254" y="1829"/>
                </a:lnTo>
                <a:lnTo>
                  <a:pt x="262" y="1842"/>
                </a:lnTo>
                <a:lnTo>
                  <a:pt x="263" y="1844"/>
                </a:lnTo>
                <a:lnTo>
                  <a:pt x="281" y="1870"/>
                </a:lnTo>
                <a:lnTo>
                  <a:pt x="290" y="1882"/>
                </a:lnTo>
                <a:lnTo>
                  <a:pt x="291" y="1883"/>
                </a:lnTo>
                <a:lnTo>
                  <a:pt x="325" y="1921"/>
                </a:lnTo>
                <a:lnTo>
                  <a:pt x="344" y="1940"/>
                </a:lnTo>
                <a:lnTo>
                  <a:pt x="346" y="1942"/>
                </a:lnTo>
                <a:lnTo>
                  <a:pt x="364" y="1959"/>
                </a:lnTo>
                <a:lnTo>
                  <a:pt x="368" y="1961"/>
                </a:lnTo>
                <a:lnTo>
                  <a:pt x="387" y="1977"/>
                </a:lnTo>
                <a:lnTo>
                  <a:pt x="390" y="1979"/>
                </a:lnTo>
                <a:lnTo>
                  <a:pt x="413" y="1994"/>
                </a:lnTo>
                <a:lnTo>
                  <a:pt x="462" y="2025"/>
                </a:lnTo>
                <a:lnTo>
                  <a:pt x="463" y="2026"/>
                </a:lnTo>
                <a:lnTo>
                  <a:pt x="464" y="2026"/>
                </a:lnTo>
                <a:lnTo>
                  <a:pt x="490" y="2039"/>
                </a:lnTo>
                <a:lnTo>
                  <a:pt x="492" y="2040"/>
                </a:lnTo>
                <a:lnTo>
                  <a:pt x="518" y="2052"/>
                </a:lnTo>
                <a:lnTo>
                  <a:pt x="519" y="2052"/>
                </a:lnTo>
                <a:lnTo>
                  <a:pt x="548" y="2063"/>
                </a:lnTo>
                <a:lnTo>
                  <a:pt x="566" y="2070"/>
                </a:lnTo>
                <a:lnTo>
                  <a:pt x="580" y="2075"/>
                </a:lnTo>
                <a:lnTo>
                  <a:pt x="593" y="2079"/>
                </a:lnTo>
                <a:lnTo>
                  <a:pt x="606" y="2082"/>
                </a:lnTo>
                <a:lnTo>
                  <a:pt x="620" y="2086"/>
                </a:lnTo>
                <a:lnTo>
                  <a:pt x="638" y="2092"/>
                </a:lnTo>
                <a:lnTo>
                  <a:pt x="650" y="2112"/>
                </a:lnTo>
                <a:lnTo>
                  <a:pt x="661" y="2132"/>
                </a:lnTo>
                <a:lnTo>
                  <a:pt x="668" y="2152"/>
                </a:lnTo>
                <a:lnTo>
                  <a:pt x="670" y="2175"/>
                </a:lnTo>
                <a:lnTo>
                  <a:pt x="669" y="2201"/>
                </a:lnTo>
                <a:lnTo>
                  <a:pt x="664" y="2224"/>
                </a:lnTo>
                <a:lnTo>
                  <a:pt x="655" y="2245"/>
                </a:lnTo>
                <a:lnTo>
                  <a:pt x="641" y="2262"/>
                </a:lnTo>
                <a:lnTo>
                  <a:pt x="630" y="2261"/>
                </a:lnTo>
                <a:lnTo>
                  <a:pt x="620" y="2259"/>
                </a:lnTo>
                <a:lnTo>
                  <a:pt x="606" y="2256"/>
                </a:lnTo>
                <a:lnTo>
                  <a:pt x="592" y="2253"/>
                </a:lnTo>
                <a:lnTo>
                  <a:pt x="572" y="2248"/>
                </a:lnTo>
                <a:lnTo>
                  <a:pt x="548" y="2241"/>
                </a:lnTo>
                <a:lnTo>
                  <a:pt x="506" y="2229"/>
                </a:lnTo>
                <a:lnTo>
                  <a:pt x="464" y="2214"/>
                </a:lnTo>
                <a:lnTo>
                  <a:pt x="441" y="2205"/>
                </a:lnTo>
                <a:lnTo>
                  <a:pt x="382" y="2179"/>
                </a:lnTo>
                <a:lnTo>
                  <a:pt x="326" y="2148"/>
                </a:lnTo>
                <a:lnTo>
                  <a:pt x="274" y="2116"/>
                </a:lnTo>
                <a:lnTo>
                  <a:pt x="225" y="2079"/>
                </a:lnTo>
                <a:lnTo>
                  <a:pt x="181" y="2039"/>
                </a:lnTo>
                <a:lnTo>
                  <a:pt x="140" y="1998"/>
                </a:lnTo>
                <a:lnTo>
                  <a:pt x="105" y="1954"/>
                </a:lnTo>
                <a:lnTo>
                  <a:pt x="74" y="1906"/>
                </a:lnTo>
                <a:lnTo>
                  <a:pt x="48" y="1857"/>
                </a:lnTo>
                <a:lnTo>
                  <a:pt x="27" y="1806"/>
                </a:lnTo>
                <a:lnTo>
                  <a:pt x="13" y="1754"/>
                </a:lnTo>
                <a:lnTo>
                  <a:pt x="3" y="1699"/>
                </a:lnTo>
                <a:lnTo>
                  <a:pt x="0" y="1644"/>
                </a:lnTo>
                <a:lnTo>
                  <a:pt x="3" y="1586"/>
                </a:lnTo>
                <a:lnTo>
                  <a:pt x="14" y="1531"/>
                </a:lnTo>
                <a:lnTo>
                  <a:pt x="29" y="1476"/>
                </a:lnTo>
                <a:lnTo>
                  <a:pt x="51" y="1424"/>
                </a:lnTo>
                <a:lnTo>
                  <a:pt x="79" y="1374"/>
                </a:lnTo>
                <a:lnTo>
                  <a:pt x="112" y="1326"/>
                </a:lnTo>
                <a:lnTo>
                  <a:pt x="150" y="1279"/>
                </a:lnTo>
                <a:lnTo>
                  <a:pt x="187" y="1241"/>
                </a:lnTo>
                <a:lnTo>
                  <a:pt x="229" y="1205"/>
                </a:lnTo>
                <a:lnTo>
                  <a:pt x="275" y="1171"/>
                </a:lnTo>
                <a:lnTo>
                  <a:pt x="324" y="1140"/>
                </a:lnTo>
                <a:lnTo>
                  <a:pt x="376" y="1112"/>
                </a:lnTo>
                <a:lnTo>
                  <a:pt x="418" y="1092"/>
                </a:lnTo>
                <a:lnTo>
                  <a:pt x="446" y="1050"/>
                </a:lnTo>
                <a:lnTo>
                  <a:pt x="469" y="1006"/>
                </a:lnTo>
                <a:lnTo>
                  <a:pt x="488" y="960"/>
                </a:lnTo>
                <a:lnTo>
                  <a:pt x="503" y="912"/>
                </a:lnTo>
                <a:lnTo>
                  <a:pt x="512" y="861"/>
                </a:lnTo>
                <a:lnTo>
                  <a:pt x="516" y="810"/>
                </a:lnTo>
                <a:lnTo>
                  <a:pt x="740" y="810"/>
                </a:lnTo>
                <a:lnTo>
                  <a:pt x="740" y="728"/>
                </a:lnTo>
                <a:lnTo>
                  <a:pt x="740" y="724"/>
                </a:lnTo>
                <a:lnTo>
                  <a:pt x="724" y="700"/>
                </a:lnTo>
                <a:lnTo>
                  <a:pt x="712" y="678"/>
                </a:lnTo>
                <a:lnTo>
                  <a:pt x="706" y="655"/>
                </a:lnTo>
                <a:lnTo>
                  <a:pt x="706" y="632"/>
                </a:lnTo>
                <a:lnTo>
                  <a:pt x="712" y="609"/>
                </a:lnTo>
                <a:lnTo>
                  <a:pt x="724" y="588"/>
                </a:lnTo>
                <a:lnTo>
                  <a:pt x="741" y="570"/>
                </a:lnTo>
                <a:lnTo>
                  <a:pt x="763" y="555"/>
                </a:lnTo>
                <a:lnTo>
                  <a:pt x="790" y="544"/>
                </a:lnTo>
                <a:lnTo>
                  <a:pt x="819" y="535"/>
                </a:lnTo>
                <a:lnTo>
                  <a:pt x="1288" y="453"/>
                </a:lnTo>
                <a:lnTo>
                  <a:pt x="1290" y="453"/>
                </a:lnTo>
                <a:lnTo>
                  <a:pt x="1420" y="430"/>
                </a:lnTo>
                <a:lnTo>
                  <a:pt x="1440" y="426"/>
                </a:lnTo>
                <a:lnTo>
                  <a:pt x="1461" y="426"/>
                </a:lnTo>
                <a:lnTo>
                  <a:pt x="1462" y="426"/>
                </a:lnTo>
                <a:lnTo>
                  <a:pt x="1475" y="412"/>
                </a:lnTo>
                <a:lnTo>
                  <a:pt x="1488" y="399"/>
                </a:lnTo>
                <a:lnTo>
                  <a:pt x="1596" y="307"/>
                </a:lnTo>
                <a:lnTo>
                  <a:pt x="1895" y="53"/>
                </a:lnTo>
                <a:lnTo>
                  <a:pt x="1919" y="35"/>
                </a:lnTo>
                <a:lnTo>
                  <a:pt x="1943" y="22"/>
                </a:lnTo>
                <a:lnTo>
                  <a:pt x="1974" y="11"/>
                </a:lnTo>
                <a:lnTo>
                  <a:pt x="2008" y="3"/>
                </a:lnTo>
                <a:lnTo>
                  <a:pt x="2043" y="0"/>
                </a:lnTo>
                <a:close/>
              </a:path>
            </a:pathLst>
          </a:custGeom>
          <a:solidFill>
            <a:srgbClr val="FF000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smtClean="0">
              <a:ln>
                <a:noFill/>
              </a:ln>
              <a:solidFill>
                <a:srgbClr val="717171"/>
              </a:solidFill>
              <a:effectLst/>
              <a:uLnTx/>
              <a:uFillTx/>
            </a:endParaRPr>
          </a:p>
        </p:txBody>
      </p:sp>
      <p:sp>
        <p:nvSpPr>
          <p:cNvPr id="29" name="Rectangle 28"/>
          <p:cNvSpPr/>
          <p:nvPr/>
        </p:nvSpPr>
        <p:spPr>
          <a:xfrm>
            <a:off x="6037228" y="4918720"/>
            <a:ext cx="1414405" cy="588255"/>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ysClr val="windowText" lastClr="000000"/>
                </a:solidFill>
                <a:effectLst/>
                <a:uLnTx/>
                <a:uFillTx/>
                <a:latin typeface="Arial"/>
                <a:ea typeface="+mn-ea"/>
                <a:cs typeface="+mn-cs"/>
              </a:rPr>
              <a:t>Gender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ysClr val="windowText" lastClr="000000"/>
                </a:solidFill>
                <a:effectLst/>
                <a:uLnTx/>
                <a:uFillTx/>
                <a:latin typeface="Arial"/>
                <a:ea typeface="+mn-ea"/>
                <a:cs typeface="+mn-cs"/>
              </a:rPr>
              <a:t>Prisoner</a:t>
            </a:r>
          </a:p>
        </p:txBody>
      </p:sp>
      <p:sp>
        <p:nvSpPr>
          <p:cNvPr id="30" name="TextBox 29"/>
          <p:cNvSpPr txBox="1"/>
          <p:nvPr/>
        </p:nvSpPr>
        <p:spPr>
          <a:xfrm>
            <a:off x="616986" y="3918008"/>
            <a:ext cx="965598" cy="215444"/>
          </a:xfrm>
          <a:prstGeom prst="rect">
            <a:avLst/>
          </a:prstGeom>
          <a:noFill/>
        </p:spPr>
        <p:txBody>
          <a:bodyPr wrap="square" lIns="0" tIns="0" rIns="0" bIns="0" rtlCol="0">
            <a:spAutoFit/>
          </a:bodyPr>
          <a:lstStyle/>
          <a:p>
            <a:r>
              <a:rPr lang="en-ZA" sz="1400" dirty="0" smtClean="0">
                <a:solidFill>
                  <a:srgbClr val="717171">
                    <a:lumMod val="75000"/>
                  </a:srgbClr>
                </a:solidFill>
                <a:latin typeface="Cooper Black" panose="0208090404030B020404" pitchFamily="18" charset="0"/>
              </a:rPr>
              <a:t>Thriving</a:t>
            </a:r>
          </a:p>
        </p:txBody>
      </p:sp>
      <p:sp>
        <p:nvSpPr>
          <p:cNvPr id="31" name="TextBox 30"/>
          <p:cNvSpPr txBox="1"/>
          <p:nvPr/>
        </p:nvSpPr>
        <p:spPr>
          <a:xfrm>
            <a:off x="7107153" y="3944799"/>
            <a:ext cx="1358765" cy="215444"/>
          </a:xfrm>
          <a:prstGeom prst="rect">
            <a:avLst/>
          </a:prstGeom>
          <a:noFill/>
        </p:spPr>
        <p:txBody>
          <a:bodyPr wrap="square" lIns="0" tIns="0" rIns="0" bIns="0" rtlCol="0">
            <a:spAutoFit/>
          </a:bodyPr>
          <a:lstStyle/>
          <a:p>
            <a:pPr algn="r"/>
            <a:r>
              <a:rPr lang="en-ZA" sz="1400" dirty="0" smtClean="0">
                <a:solidFill>
                  <a:srgbClr val="717171">
                    <a:lumMod val="75000"/>
                  </a:srgbClr>
                </a:solidFill>
                <a:latin typeface="Cooper Black" panose="0208090404030B020404" pitchFamily="18" charset="0"/>
              </a:rPr>
              <a:t>Finding</a:t>
            </a:r>
          </a:p>
        </p:txBody>
      </p:sp>
      <p:sp>
        <p:nvSpPr>
          <p:cNvPr id="32" name="TextBox 31"/>
          <p:cNvSpPr txBox="1"/>
          <p:nvPr/>
        </p:nvSpPr>
        <p:spPr>
          <a:xfrm>
            <a:off x="599247" y="4572719"/>
            <a:ext cx="965598" cy="215444"/>
          </a:xfrm>
          <a:prstGeom prst="rect">
            <a:avLst/>
          </a:prstGeom>
          <a:noFill/>
        </p:spPr>
        <p:txBody>
          <a:bodyPr wrap="square" lIns="0" tIns="0" rIns="0" bIns="0" rtlCol="0">
            <a:spAutoFit/>
          </a:bodyPr>
          <a:lstStyle/>
          <a:p>
            <a:r>
              <a:rPr lang="en-ZA" sz="1400" dirty="0" smtClean="0">
                <a:solidFill>
                  <a:srgbClr val="717171">
                    <a:lumMod val="75000"/>
                  </a:srgbClr>
                </a:solidFill>
                <a:latin typeface="Cooper Black" panose="0208090404030B020404" pitchFamily="18" charset="0"/>
              </a:rPr>
              <a:t>Striving</a:t>
            </a:r>
          </a:p>
        </p:txBody>
      </p:sp>
      <p:sp>
        <p:nvSpPr>
          <p:cNvPr id="33" name="TextBox 32"/>
          <p:cNvSpPr txBox="1"/>
          <p:nvPr/>
        </p:nvSpPr>
        <p:spPr>
          <a:xfrm>
            <a:off x="7666442" y="4547574"/>
            <a:ext cx="965598" cy="215444"/>
          </a:xfrm>
          <a:prstGeom prst="rect">
            <a:avLst/>
          </a:prstGeom>
          <a:noFill/>
        </p:spPr>
        <p:txBody>
          <a:bodyPr wrap="square" lIns="0" tIns="0" rIns="0" bIns="0" rtlCol="0">
            <a:spAutoFit/>
          </a:bodyPr>
          <a:lstStyle/>
          <a:p>
            <a:pPr algn="r"/>
            <a:r>
              <a:rPr lang="en-ZA" sz="1400" dirty="0" smtClean="0">
                <a:solidFill>
                  <a:srgbClr val="717171">
                    <a:lumMod val="75000"/>
                  </a:srgbClr>
                </a:solidFill>
                <a:latin typeface="Cooper Black" panose="0208090404030B020404" pitchFamily="18" charset="0"/>
              </a:rPr>
              <a:t>Surviving</a:t>
            </a:r>
          </a:p>
        </p:txBody>
      </p:sp>
    </p:spTree>
    <p:extLst>
      <p:ext uri="{BB962C8B-B14F-4D97-AF65-F5344CB8AC3E}">
        <p14:creationId xmlns:p14="http://schemas.microsoft.com/office/powerpoint/2010/main" val="4304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4" grpId="0" animBg="1"/>
      <p:bldP spid="21" grpId="0" animBg="1"/>
      <p:bldP spid="22" grpId="0" animBg="1"/>
      <p:bldP spid="19" grpId="0" animBg="1"/>
      <p:bldP spid="20" grpId="0" animBg="1"/>
      <p:bldP spid="17" grpId="0" animBg="1"/>
      <p:bldP spid="18" grpId="0" animBg="1"/>
      <p:bldP spid="28" grpId="0" animBg="1"/>
      <p:bldP spid="29" grpId="0" animBg="1"/>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9151"/>
            <a:ext cx="7052310" cy="854073"/>
          </a:xfrm>
        </p:spPr>
        <p:txBody>
          <a:bodyPr>
            <a:noAutofit/>
          </a:bodyPr>
          <a:lstStyle/>
          <a:p>
            <a:r>
              <a:rPr lang="en-US" dirty="0" smtClean="0"/>
              <a:t>Distinguishing Characteristics (1)</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710350"/>
              </p:ext>
            </p:extLst>
          </p:nvPr>
        </p:nvGraphicFramePr>
        <p:xfrm>
          <a:off x="475134" y="2023224"/>
          <a:ext cx="8193732" cy="3457177"/>
        </p:xfrm>
        <a:graphic>
          <a:graphicData uri="http://schemas.openxmlformats.org/drawingml/2006/table">
            <a:tbl>
              <a:tblPr firstRow="1" bandRow="1">
                <a:tableStyleId>{21E4AEA4-8DFA-4A89-87EB-49C32662AFE0}</a:tableStyleId>
              </a:tblPr>
              <a:tblGrid>
                <a:gridCol w="1365622">
                  <a:extLst>
                    <a:ext uri="{9D8B030D-6E8A-4147-A177-3AD203B41FA5}">
                      <a16:colId xmlns:a16="http://schemas.microsoft.com/office/drawing/2014/main" val="478107540"/>
                    </a:ext>
                  </a:extLst>
                </a:gridCol>
                <a:gridCol w="1365622">
                  <a:extLst>
                    <a:ext uri="{9D8B030D-6E8A-4147-A177-3AD203B41FA5}">
                      <a16:colId xmlns:a16="http://schemas.microsoft.com/office/drawing/2014/main" val="3327864704"/>
                    </a:ext>
                  </a:extLst>
                </a:gridCol>
                <a:gridCol w="1365622">
                  <a:extLst>
                    <a:ext uri="{9D8B030D-6E8A-4147-A177-3AD203B41FA5}">
                      <a16:colId xmlns:a16="http://schemas.microsoft.com/office/drawing/2014/main" val="1511121161"/>
                    </a:ext>
                  </a:extLst>
                </a:gridCol>
                <a:gridCol w="1365622">
                  <a:extLst>
                    <a:ext uri="{9D8B030D-6E8A-4147-A177-3AD203B41FA5}">
                      <a16:colId xmlns:a16="http://schemas.microsoft.com/office/drawing/2014/main" val="2402007857"/>
                    </a:ext>
                  </a:extLst>
                </a:gridCol>
                <a:gridCol w="1365622">
                  <a:extLst>
                    <a:ext uri="{9D8B030D-6E8A-4147-A177-3AD203B41FA5}">
                      <a16:colId xmlns:a16="http://schemas.microsoft.com/office/drawing/2014/main" val="590879095"/>
                    </a:ext>
                  </a:extLst>
                </a:gridCol>
                <a:gridCol w="1365622">
                  <a:extLst>
                    <a:ext uri="{9D8B030D-6E8A-4147-A177-3AD203B41FA5}">
                      <a16:colId xmlns:a16="http://schemas.microsoft.com/office/drawing/2014/main" val="3062885204"/>
                    </a:ext>
                  </a:extLst>
                </a:gridCol>
              </a:tblGrid>
              <a:tr h="370840">
                <a:tc>
                  <a:txBody>
                    <a:bodyPr/>
                    <a:lstStyle/>
                    <a:p>
                      <a:endParaRPr lang="en-US" dirty="0"/>
                    </a:p>
                  </a:txBody>
                  <a:tcPr/>
                </a:tc>
                <a:tc>
                  <a:txBody>
                    <a:bodyPr/>
                    <a:lstStyle/>
                    <a:p>
                      <a:r>
                        <a:rPr lang="en-US" dirty="0" smtClean="0"/>
                        <a:t>THE GOOD GIRL</a:t>
                      </a:r>
                      <a:endParaRPr lang="en-US" dirty="0"/>
                    </a:p>
                  </a:txBody>
                  <a:tcPr/>
                </a:tc>
                <a:tc>
                  <a:txBody>
                    <a:bodyPr/>
                    <a:lstStyle/>
                    <a:p>
                      <a:r>
                        <a:rPr lang="en-US" dirty="0" smtClean="0"/>
                        <a:t>RESPONSIBLE MOTHER</a:t>
                      </a:r>
                      <a:endParaRPr lang="en-US" dirty="0"/>
                    </a:p>
                  </a:txBody>
                  <a:tcPr/>
                </a:tc>
                <a:tc>
                  <a:txBody>
                    <a:bodyPr/>
                    <a:lstStyle/>
                    <a:p>
                      <a:r>
                        <a:rPr lang="en-US" dirty="0" smtClean="0"/>
                        <a:t>PROTECTION SAVVY</a:t>
                      </a:r>
                      <a:endParaRPr lang="en-US" dirty="0"/>
                    </a:p>
                  </a:txBody>
                  <a:tcPr/>
                </a:tc>
                <a:tc>
                  <a:txBody>
                    <a:bodyPr/>
                    <a:lstStyle/>
                    <a:p>
                      <a:r>
                        <a:rPr lang="en-US" dirty="0" smtClean="0"/>
                        <a:t>LIBERATED </a:t>
                      </a:r>
                    </a:p>
                    <a:p>
                      <a:r>
                        <a:rPr lang="en-US" dirty="0" smtClean="0"/>
                        <a:t>SURVIVALIST</a:t>
                      </a:r>
                      <a:endParaRPr lang="en-US" dirty="0"/>
                    </a:p>
                  </a:txBody>
                  <a:tcPr/>
                </a:tc>
                <a:tc>
                  <a:txBody>
                    <a:bodyPr/>
                    <a:lstStyle/>
                    <a:p>
                      <a:r>
                        <a:rPr lang="en-US" dirty="0" smtClean="0"/>
                        <a:t>GENDER PRISONER</a:t>
                      </a:r>
                      <a:endParaRPr lang="en-US" dirty="0"/>
                    </a:p>
                  </a:txBody>
                  <a:tcPr/>
                </a:tc>
                <a:extLst>
                  <a:ext uri="{0D108BD9-81ED-4DB2-BD59-A6C34878D82A}">
                    <a16:rowId xmlns:a16="http://schemas.microsoft.com/office/drawing/2014/main" val="2090824113"/>
                  </a:ext>
                </a:extLst>
              </a:tr>
              <a:tr h="370840">
                <a:tc>
                  <a:txBody>
                    <a:bodyPr/>
                    <a:lstStyle/>
                    <a:p>
                      <a:r>
                        <a:rPr lang="en-US" b="1" dirty="0" smtClean="0"/>
                        <a:t>DEFINING</a:t>
                      </a:r>
                    </a:p>
                    <a:p>
                      <a:r>
                        <a:rPr lang="en-US" b="1" dirty="0" smtClean="0"/>
                        <a:t>CHARACTERISTICS</a:t>
                      </a:r>
                      <a:endParaRPr lang="en-US" b="1" dirty="0"/>
                    </a:p>
                  </a:txBody>
                  <a:tcPr anchor="ctr"/>
                </a:tc>
                <a:tc>
                  <a:txBody>
                    <a:bodyPr/>
                    <a:lstStyle/>
                    <a:p>
                      <a:pPr algn="ctr">
                        <a:lnSpc>
                          <a:spcPct val="100000"/>
                        </a:lnSpc>
                        <a:spcAft>
                          <a:spcPts val="0"/>
                        </a:spcAft>
                      </a:pPr>
                      <a:r>
                        <a:rPr lang="en-ZA" sz="1200" dirty="0">
                          <a:solidFill>
                            <a:schemeClr val="tx1">
                              <a:lumMod val="50000"/>
                            </a:schemeClr>
                          </a:solidFill>
                          <a:effectLst/>
                          <a:latin typeface="+mn-lt"/>
                        </a:rPr>
                        <a:t>Innocent, religious, conservative, obedient, sheltered, abstinence. </a:t>
                      </a:r>
                      <a:endParaRPr lang="en-ZA" sz="12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00000"/>
                        </a:lnSpc>
                        <a:spcAft>
                          <a:spcPts val="0"/>
                        </a:spcAft>
                      </a:pPr>
                      <a:r>
                        <a:rPr lang="en-ZA" sz="1200" dirty="0">
                          <a:solidFill>
                            <a:schemeClr val="tx1">
                              <a:lumMod val="50000"/>
                            </a:schemeClr>
                          </a:solidFill>
                          <a:effectLst/>
                          <a:latin typeface="+mn-lt"/>
                        </a:rPr>
                        <a:t>Innocent, isolated, down-to-earth, responsible, home-body, committed relationship, risk-averse. </a:t>
                      </a:r>
                      <a:endParaRPr lang="en-ZA" sz="12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00000"/>
                        </a:lnSpc>
                        <a:spcAft>
                          <a:spcPts val="0"/>
                        </a:spcAft>
                      </a:pPr>
                      <a:r>
                        <a:rPr lang="en-ZA" sz="1200" dirty="0">
                          <a:solidFill>
                            <a:schemeClr val="tx1">
                              <a:lumMod val="50000"/>
                            </a:schemeClr>
                          </a:solidFill>
                          <a:effectLst/>
                          <a:latin typeface="+mn-lt"/>
                        </a:rPr>
                        <a:t>Independent, careful, risk-averse, feminist, selective, informed. </a:t>
                      </a:r>
                      <a:endParaRPr lang="en-ZA" sz="12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00000"/>
                        </a:lnSpc>
                        <a:spcAft>
                          <a:spcPts val="0"/>
                        </a:spcAft>
                      </a:pPr>
                      <a:r>
                        <a:rPr lang="en-ZA" sz="1200" dirty="0">
                          <a:solidFill>
                            <a:schemeClr val="tx1">
                              <a:lumMod val="50000"/>
                            </a:schemeClr>
                          </a:solidFill>
                          <a:effectLst/>
                          <a:latin typeface="+mn-lt"/>
                        </a:rPr>
                        <a:t>Socialite, Trendy, confident, risky-sex, Party girl</a:t>
                      </a:r>
                      <a:endParaRPr lang="en-ZA" sz="12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00000"/>
                        </a:lnSpc>
                        <a:spcAft>
                          <a:spcPts val="0"/>
                        </a:spcAft>
                      </a:pPr>
                      <a:r>
                        <a:rPr lang="en-ZA" sz="1200" dirty="0">
                          <a:solidFill>
                            <a:schemeClr val="tx1">
                              <a:lumMod val="50000"/>
                            </a:schemeClr>
                          </a:solidFill>
                          <a:effectLst/>
                          <a:latin typeface="+mn-lt"/>
                        </a:rPr>
                        <a:t>Powerless, exploited, irresponsible, unstable home, high risk</a:t>
                      </a:r>
                      <a:endParaRPr lang="en-ZA" sz="12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3835099246"/>
                  </a:ext>
                </a:extLst>
              </a:tr>
              <a:tr h="239378">
                <a:tc gridSpan="6">
                  <a:txBody>
                    <a:bodyPr/>
                    <a:lstStyle/>
                    <a:p>
                      <a:pPr algn="ctr">
                        <a:lnSpc>
                          <a:spcPct val="115000"/>
                        </a:lnSpc>
                        <a:spcAft>
                          <a:spcPts val="0"/>
                        </a:spcAft>
                      </a:pPr>
                      <a:r>
                        <a:rPr lang="en-ZA" sz="1100" b="1" dirty="0" smtClean="0">
                          <a:solidFill>
                            <a:schemeClr val="tx1">
                              <a:lumMod val="50000"/>
                            </a:schemeClr>
                          </a:solidFill>
                          <a:effectLst/>
                          <a:latin typeface="+mn-lt"/>
                          <a:ea typeface="Century Gothic"/>
                          <a:cs typeface="Times New Roman"/>
                        </a:rPr>
                        <a:t>Sexual</a:t>
                      </a:r>
                      <a:r>
                        <a:rPr lang="en-ZA" sz="1100" b="1" baseline="0" dirty="0" smtClean="0">
                          <a:solidFill>
                            <a:schemeClr val="tx1">
                              <a:lumMod val="50000"/>
                            </a:schemeClr>
                          </a:solidFill>
                          <a:effectLst/>
                          <a:latin typeface="+mn-lt"/>
                          <a:ea typeface="Century Gothic"/>
                          <a:cs typeface="Times New Roman"/>
                        </a:rPr>
                        <a:t> Health and Partners</a:t>
                      </a:r>
                      <a:endParaRPr lang="en-ZA" sz="1100" b="1" dirty="0">
                        <a:solidFill>
                          <a:schemeClr val="tx1">
                            <a:lumMod val="50000"/>
                          </a:schemeClr>
                        </a:solidFill>
                        <a:effectLst/>
                        <a:latin typeface="+mn-lt"/>
                        <a:ea typeface="Century Gothic"/>
                        <a:cs typeface="Times New Roman"/>
                      </a:endParaRPr>
                    </a:p>
                  </a:txBody>
                  <a:tcPr marL="24632" marR="24632" marT="0" marB="0" anchor="ctr">
                    <a:solidFill>
                      <a:schemeClr val="accent2"/>
                    </a:solidFill>
                  </a:tcP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1112514562"/>
                  </a:ext>
                </a:extLst>
              </a:tr>
              <a:tr h="370840">
                <a:tc>
                  <a:txBody>
                    <a:bodyPr/>
                    <a:lstStyle/>
                    <a:p>
                      <a:pPr>
                        <a:lnSpc>
                          <a:spcPct val="115000"/>
                        </a:lnSpc>
                        <a:spcAft>
                          <a:spcPts val="0"/>
                        </a:spcAft>
                      </a:pPr>
                      <a:r>
                        <a:rPr lang="en-ZA" sz="1100" b="1" dirty="0">
                          <a:solidFill>
                            <a:schemeClr val="tx1">
                              <a:lumMod val="50000"/>
                            </a:schemeClr>
                          </a:solidFill>
                          <a:effectLst/>
                          <a:latin typeface="+mn-lt"/>
                        </a:rPr>
                        <a:t>Level of Vulnerability/ Risk</a:t>
                      </a:r>
                      <a:endParaRPr lang="en-ZA" sz="1100" b="1"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Lowest</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Low</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Moderate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High</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Highest</a:t>
                      </a: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2701865542"/>
                  </a:ext>
                </a:extLst>
              </a:tr>
              <a:tr h="370840">
                <a:tc>
                  <a:txBody>
                    <a:bodyPr/>
                    <a:lstStyle/>
                    <a:p>
                      <a:pPr>
                        <a:lnSpc>
                          <a:spcPct val="115000"/>
                        </a:lnSpc>
                        <a:spcAft>
                          <a:spcPts val="0"/>
                        </a:spcAft>
                      </a:pPr>
                      <a:r>
                        <a:rPr lang="en-ZA" sz="1100" b="1" dirty="0">
                          <a:solidFill>
                            <a:schemeClr val="tx1">
                              <a:lumMod val="50000"/>
                            </a:schemeClr>
                          </a:solidFill>
                          <a:effectLst/>
                          <a:latin typeface="+mn-lt"/>
                        </a:rPr>
                        <a:t>Sexual Activity Frequency</a:t>
                      </a:r>
                      <a:endParaRPr lang="en-ZA" sz="1100" b="1"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Not sexually active- virgins</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Occasional</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Frequent</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Frequent</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Frequent</a:t>
                      </a: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3395878902"/>
                  </a:ext>
                </a:extLst>
              </a:tr>
              <a:tr h="370840">
                <a:tc>
                  <a:txBody>
                    <a:bodyPr/>
                    <a:lstStyle/>
                    <a:p>
                      <a:pPr>
                        <a:lnSpc>
                          <a:spcPct val="115000"/>
                        </a:lnSpc>
                        <a:spcAft>
                          <a:spcPts val="0"/>
                        </a:spcAft>
                      </a:pPr>
                      <a:r>
                        <a:rPr lang="en-ZA" sz="1100" b="1" dirty="0">
                          <a:solidFill>
                            <a:schemeClr val="tx1">
                              <a:lumMod val="50000"/>
                            </a:schemeClr>
                          </a:solidFill>
                          <a:effectLst/>
                          <a:latin typeface="+mn-lt"/>
                        </a:rPr>
                        <a:t>Number of Partners</a:t>
                      </a:r>
                      <a:endParaRPr lang="en-ZA" sz="1100" b="1"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n/a</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None or One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Multiple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Multiple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Multiple</a:t>
                      </a: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1511722760"/>
                  </a:ext>
                </a:extLst>
              </a:tr>
              <a:tr h="370840">
                <a:tc>
                  <a:txBody>
                    <a:bodyPr/>
                    <a:lstStyle/>
                    <a:p>
                      <a:pPr>
                        <a:lnSpc>
                          <a:spcPct val="115000"/>
                        </a:lnSpc>
                        <a:spcAft>
                          <a:spcPts val="0"/>
                        </a:spcAft>
                      </a:pPr>
                      <a:r>
                        <a:rPr lang="en-ZA" sz="1100" b="1" dirty="0">
                          <a:solidFill>
                            <a:schemeClr val="tx1">
                              <a:lumMod val="50000"/>
                            </a:schemeClr>
                          </a:solidFill>
                          <a:effectLst/>
                          <a:latin typeface="+mn-lt"/>
                        </a:rPr>
                        <a:t>Sexual Partner Type</a:t>
                      </a:r>
                      <a:endParaRPr lang="en-ZA" sz="1100" b="1"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None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Committed long term relationship</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Boyfriends- long-term &amp; Flings in-between boyfriends</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Blesser/ Boyfriend &amp; Flings/ One-night stands</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(Blesser)/ Boyfriend &amp; Flings/ One-night stands</a:t>
                      </a: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2236766871"/>
                  </a:ext>
                </a:extLst>
              </a:tr>
            </a:tbl>
          </a:graphicData>
        </a:graphic>
      </p:graphicFrame>
      <p:sp>
        <p:nvSpPr>
          <p:cNvPr id="4" name="Footer Placeholder 3"/>
          <p:cNvSpPr>
            <a:spLocks noGrp="1"/>
          </p:cNvSpPr>
          <p:nvPr>
            <p:ph type="ftr" sz="quarter" idx="11"/>
          </p:nvPr>
        </p:nvSpPr>
        <p:spPr/>
        <p:txBody>
          <a:bodyPr/>
          <a:lstStyle/>
          <a:p>
            <a:r>
              <a:rPr lang="en-US" smtClean="0"/>
              <a:t>AIDS 2018</a:t>
            </a:r>
            <a:endParaRPr lang="en-US"/>
          </a:p>
        </p:txBody>
      </p:sp>
      <p:sp>
        <p:nvSpPr>
          <p:cNvPr id="5" name="Slide Number Placeholder 4"/>
          <p:cNvSpPr>
            <a:spLocks noGrp="1"/>
          </p:cNvSpPr>
          <p:nvPr>
            <p:ph type="sldNum" sz="quarter" idx="12"/>
          </p:nvPr>
        </p:nvSpPr>
        <p:spPr/>
        <p:txBody>
          <a:bodyPr/>
          <a:lstStyle/>
          <a:p>
            <a:fld id="{7B2863BB-91EB-4DA4-902F-B86539811037}" type="slidenum">
              <a:rPr lang="en-US" smtClean="0"/>
              <a:t>8</a:t>
            </a:fld>
            <a:endParaRPr lang="en-US"/>
          </a:p>
        </p:txBody>
      </p:sp>
    </p:spTree>
    <p:extLst>
      <p:ext uri="{BB962C8B-B14F-4D97-AF65-F5344CB8AC3E}">
        <p14:creationId xmlns:p14="http://schemas.microsoft.com/office/powerpoint/2010/main" val="3693507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002" y="1223743"/>
            <a:ext cx="7052310" cy="854073"/>
          </a:xfrm>
        </p:spPr>
        <p:txBody>
          <a:bodyPr>
            <a:noAutofit/>
          </a:bodyPr>
          <a:lstStyle/>
          <a:p>
            <a:r>
              <a:rPr lang="en-US" dirty="0" smtClean="0"/>
              <a:t>Distinguishing Characteristics (2)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43752416"/>
              </p:ext>
            </p:extLst>
          </p:nvPr>
        </p:nvGraphicFramePr>
        <p:xfrm>
          <a:off x="615002" y="2005574"/>
          <a:ext cx="8193732" cy="1403783"/>
        </p:xfrm>
        <a:graphic>
          <a:graphicData uri="http://schemas.openxmlformats.org/drawingml/2006/table">
            <a:tbl>
              <a:tblPr firstRow="1" bandRow="1">
                <a:tableStyleId>{21E4AEA4-8DFA-4A89-87EB-49C32662AFE0}</a:tableStyleId>
              </a:tblPr>
              <a:tblGrid>
                <a:gridCol w="1365622">
                  <a:extLst>
                    <a:ext uri="{9D8B030D-6E8A-4147-A177-3AD203B41FA5}">
                      <a16:colId xmlns:a16="http://schemas.microsoft.com/office/drawing/2014/main" val="478107540"/>
                    </a:ext>
                  </a:extLst>
                </a:gridCol>
                <a:gridCol w="1365622">
                  <a:extLst>
                    <a:ext uri="{9D8B030D-6E8A-4147-A177-3AD203B41FA5}">
                      <a16:colId xmlns:a16="http://schemas.microsoft.com/office/drawing/2014/main" val="3327864704"/>
                    </a:ext>
                  </a:extLst>
                </a:gridCol>
                <a:gridCol w="1365622">
                  <a:extLst>
                    <a:ext uri="{9D8B030D-6E8A-4147-A177-3AD203B41FA5}">
                      <a16:colId xmlns:a16="http://schemas.microsoft.com/office/drawing/2014/main" val="1511121161"/>
                    </a:ext>
                  </a:extLst>
                </a:gridCol>
                <a:gridCol w="1365622">
                  <a:extLst>
                    <a:ext uri="{9D8B030D-6E8A-4147-A177-3AD203B41FA5}">
                      <a16:colId xmlns:a16="http://schemas.microsoft.com/office/drawing/2014/main" val="2402007857"/>
                    </a:ext>
                  </a:extLst>
                </a:gridCol>
                <a:gridCol w="1365622">
                  <a:extLst>
                    <a:ext uri="{9D8B030D-6E8A-4147-A177-3AD203B41FA5}">
                      <a16:colId xmlns:a16="http://schemas.microsoft.com/office/drawing/2014/main" val="590879095"/>
                    </a:ext>
                  </a:extLst>
                </a:gridCol>
                <a:gridCol w="1365622">
                  <a:extLst>
                    <a:ext uri="{9D8B030D-6E8A-4147-A177-3AD203B41FA5}">
                      <a16:colId xmlns:a16="http://schemas.microsoft.com/office/drawing/2014/main" val="3062885204"/>
                    </a:ext>
                  </a:extLst>
                </a:gridCol>
              </a:tblGrid>
              <a:tr h="370840">
                <a:tc>
                  <a:txBody>
                    <a:bodyPr/>
                    <a:lstStyle/>
                    <a:p>
                      <a:endParaRPr lang="en-US" dirty="0"/>
                    </a:p>
                  </a:txBody>
                  <a:tcPr/>
                </a:tc>
                <a:tc>
                  <a:txBody>
                    <a:bodyPr/>
                    <a:lstStyle/>
                    <a:p>
                      <a:r>
                        <a:rPr lang="en-US" dirty="0" smtClean="0"/>
                        <a:t>THE GOOD GIRL</a:t>
                      </a:r>
                      <a:endParaRPr lang="en-US" dirty="0"/>
                    </a:p>
                  </a:txBody>
                  <a:tcPr/>
                </a:tc>
                <a:tc>
                  <a:txBody>
                    <a:bodyPr/>
                    <a:lstStyle/>
                    <a:p>
                      <a:r>
                        <a:rPr lang="en-US" dirty="0" smtClean="0"/>
                        <a:t>RESPONSIBLE MOTHER</a:t>
                      </a:r>
                      <a:endParaRPr lang="en-US" dirty="0"/>
                    </a:p>
                  </a:txBody>
                  <a:tcPr/>
                </a:tc>
                <a:tc>
                  <a:txBody>
                    <a:bodyPr/>
                    <a:lstStyle/>
                    <a:p>
                      <a:r>
                        <a:rPr lang="en-US" dirty="0" smtClean="0"/>
                        <a:t>PROTECTION SAVVY</a:t>
                      </a:r>
                      <a:endParaRPr lang="en-US" dirty="0"/>
                    </a:p>
                  </a:txBody>
                  <a:tcPr/>
                </a:tc>
                <a:tc>
                  <a:txBody>
                    <a:bodyPr/>
                    <a:lstStyle/>
                    <a:p>
                      <a:r>
                        <a:rPr lang="en-US" dirty="0" smtClean="0"/>
                        <a:t>LIBERATED </a:t>
                      </a:r>
                    </a:p>
                    <a:p>
                      <a:r>
                        <a:rPr lang="en-US" dirty="0" smtClean="0"/>
                        <a:t>SURVIVALIST</a:t>
                      </a:r>
                      <a:endParaRPr lang="en-US" dirty="0"/>
                    </a:p>
                  </a:txBody>
                  <a:tcPr/>
                </a:tc>
                <a:tc>
                  <a:txBody>
                    <a:bodyPr/>
                    <a:lstStyle/>
                    <a:p>
                      <a:r>
                        <a:rPr lang="en-US" dirty="0" smtClean="0"/>
                        <a:t>GENDER PRISONER</a:t>
                      </a:r>
                      <a:endParaRPr lang="en-US" dirty="0"/>
                    </a:p>
                  </a:txBody>
                  <a:tcPr/>
                </a:tc>
                <a:extLst>
                  <a:ext uri="{0D108BD9-81ED-4DB2-BD59-A6C34878D82A}">
                    <a16:rowId xmlns:a16="http://schemas.microsoft.com/office/drawing/2014/main" val="2090824113"/>
                  </a:ext>
                </a:extLst>
              </a:tr>
              <a:tr h="247194">
                <a:tc gridSpan="6">
                  <a:txBody>
                    <a:bodyPr/>
                    <a:lstStyle/>
                    <a:p>
                      <a:pPr algn="ctr">
                        <a:lnSpc>
                          <a:spcPct val="115000"/>
                        </a:lnSpc>
                        <a:spcAft>
                          <a:spcPts val="0"/>
                        </a:spcAft>
                      </a:pPr>
                      <a:r>
                        <a:rPr lang="en-ZA" sz="1100" b="1" dirty="0" smtClean="0">
                          <a:solidFill>
                            <a:schemeClr val="tx1">
                              <a:lumMod val="50000"/>
                            </a:schemeClr>
                          </a:solidFill>
                          <a:effectLst/>
                          <a:latin typeface="+mn-lt"/>
                          <a:ea typeface="Century Gothic"/>
                          <a:cs typeface="Times New Roman"/>
                        </a:rPr>
                        <a:t>Sexual</a:t>
                      </a:r>
                      <a:r>
                        <a:rPr lang="en-ZA" sz="1100" b="1" baseline="0" dirty="0" smtClean="0">
                          <a:solidFill>
                            <a:schemeClr val="tx1">
                              <a:lumMod val="50000"/>
                            </a:schemeClr>
                          </a:solidFill>
                          <a:effectLst/>
                          <a:latin typeface="+mn-lt"/>
                          <a:ea typeface="Century Gothic"/>
                          <a:cs typeface="Times New Roman"/>
                        </a:rPr>
                        <a:t> Health Products</a:t>
                      </a:r>
                      <a:endParaRPr lang="en-ZA" sz="1100" b="1" dirty="0">
                        <a:solidFill>
                          <a:schemeClr val="tx1">
                            <a:lumMod val="50000"/>
                          </a:schemeClr>
                        </a:solidFill>
                        <a:effectLst/>
                        <a:latin typeface="+mn-lt"/>
                        <a:ea typeface="Century Gothic"/>
                        <a:cs typeface="Times New Roman"/>
                      </a:endParaRPr>
                    </a:p>
                  </a:txBody>
                  <a:tcPr marL="24632" marR="24632" marT="0" marB="0" anchor="ctr">
                    <a:solidFill>
                      <a:schemeClr val="accent2"/>
                    </a:solidFill>
                  </a:tcP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162540815"/>
                  </a:ext>
                </a:extLst>
              </a:tr>
              <a:tr h="370840">
                <a:tc>
                  <a:txBody>
                    <a:bodyPr/>
                    <a:lstStyle/>
                    <a:p>
                      <a:pPr>
                        <a:lnSpc>
                          <a:spcPct val="115000"/>
                        </a:lnSpc>
                        <a:spcAft>
                          <a:spcPts val="0"/>
                        </a:spcAft>
                      </a:pPr>
                      <a:r>
                        <a:rPr lang="en-ZA" sz="1100" b="1" dirty="0">
                          <a:solidFill>
                            <a:schemeClr val="tx1">
                              <a:lumMod val="50000"/>
                            </a:schemeClr>
                          </a:solidFill>
                          <a:effectLst/>
                          <a:latin typeface="+mn-lt"/>
                        </a:rPr>
                        <a:t>Use condoms</a:t>
                      </a:r>
                      <a:endParaRPr lang="en-ZA" sz="1100" b="1"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n/a</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Always</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Frequently</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Sometimes</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Hardly ever</a:t>
                      </a: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3926497642"/>
                  </a:ext>
                </a:extLst>
              </a:tr>
              <a:tr h="370840">
                <a:tc>
                  <a:txBody>
                    <a:bodyPr/>
                    <a:lstStyle/>
                    <a:p>
                      <a:pPr>
                        <a:lnSpc>
                          <a:spcPct val="115000"/>
                        </a:lnSpc>
                        <a:spcAft>
                          <a:spcPts val="0"/>
                        </a:spcAft>
                      </a:pPr>
                      <a:r>
                        <a:rPr lang="en-ZA" sz="1100" b="1" dirty="0">
                          <a:solidFill>
                            <a:schemeClr val="tx1">
                              <a:lumMod val="50000"/>
                            </a:schemeClr>
                          </a:solidFill>
                          <a:effectLst/>
                          <a:latin typeface="+mn-lt"/>
                        </a:rPr>
                        <a:t>Power over condom use</a:t>
                      </a:r>
                      <a:endParaRPr lang="en-ZA" sz="1100" b="1"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n/a</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Highest</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High-moderate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Moderate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Low(est)</a:t>
                      </a: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2498857504"/>
                  </a:ext>
                </a:extLst>
              </a:tr>
            </a:tbl>
          </a:graphicData>
        </a:graphic>
      </p:graphicFrame>
      <p:sp>
        <p:nvSpPr>
          <p:cNvPr id="4" name="Footer Placeholder 3"/>
          <p:cNvSpPr>
            <a:spLocks noGrp="1"/>
          </p:cNvSpPr>
          <p:nvPr>
            <p:ph type="ftr" sz="quarter" idx="11"/>
          </p:nvPr>
        </p:nvSpPr>
        <p:spPr/>
        <p:txBody>
          <a:bodyPr/>
          <a:lstStyle/>
          <a:p>
            <a:r>
              <a:rPr lang="en-US" smtClean="0"/>
              <a:t>AIDS 2018</a:t>
            </a:r>
            <a:endParaRPr lang="en-US"/>
          </a:p>
        </p:txBody>
      </p:sp>
      <p:sp>
        <p:nvSpPr>
          <p:cNvPr id="5" name="Slide Number Placeholder 4"/>
          <p:cNvSpPr>
            <a:spLocks noGrp="1"/>
          </p:cNvSpPr>
          <p:nvPr>
            <p:ph type="sldNum" sz="quarter" idx="12"/>
          </p:nvPr>
        </p:nvSpPr>
        <p:spPr/>
        <p:txBody>
          <a:bodyPr/>
          <a:lstStyle/>
          <a:p>
            <a:fld id="{7B2863BB-91EB-4DA4-902F-B86539811037}" type="slidenum">
              <a:rPr lang="en-US" smtClean="0"/>
              <a:t>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039322968"/>
              </p:ext>
            </p:extLst>
          </p:nvPr>
        </p:nvGraphicFramePr>
        <p:xfrm>
          <a:off x="615002" y="3409357"/>
          <a:ext cx="8193732" cy="1829996"/>
        </p:xfrm>
        <a:graphic>
          <a:graphicData uri="http://schemas.openxmlformats.org/drawingml/2006/table">
            <a:tbl>
              <a:tblPr firstRow="1" bandRow="1">
                <a:tableStyleId>{21E4AEA4-8DFA-4A89-87EB-49C32662AFE0}</a:tableStyleId>
              </a:tblPr>
              <a:tblGrid>
                <a:gridCol w="1365622">
                  <a:extLst>
                    <a:ext uri="{9D8B030D-6E8A-4147-A177-3AD203B41FA5}">
                      <a16:colId xmlns:a16="http://schemas.microsoft.com/office/drawing/2014/main" val="20000"/>
                    </a:ext>
                  </a:extLst>
                </a:gridCol>
                <a:gridCol w="1365622">
                  <a:extLst>
                    <a:ext uri="{9D8B030D-6E8A-4147-A177-3AD203B41FA5}">
                      <a16:colId xmlns:a16="http://schemas.microsoft.com/office/drawing/2014/main" val="20001"/>
                    </a:ext>
                  </a:extLst>
                </a:gridCol>
                <a:gridCol w="1365622">
                  <a:extLst>
                    <a:ext uri="{9D8B030D-6E8A-4147-A177-3AD203B41FA5}">
                      <a16:colId xmlns:a16="http://schemas.microsoft.com/office/drawing/2014/main" val="20002"/>
                    </a:ext>
                  </a:extLst>
                </a:gridCol>
                <a:gridCol w="1365622">
                  <a:extLst>
                    <a:ext uri="{9D8B030D-6E8A-4147-A177-3AD203B41FA5}">
                      <a16:colId xmlns:a16="http://schemas.microsoft.com/office/drawing/2014/main" val="20003"/>
                    </a:ext>
                  </a:extLst>
                </a:gridCol>
                <a:gridCol w="1365622">
                  <a:extLst>
                    <a:ext uri="{9D8B030D-6E8A-4147-A177-3AD203B41FA5}">
                      <a16:colId xmlns:a16="http://schemas.microsoft.com/office/drawing/2014/main" val="20004"/>
                    </a:ext>
                  </a:extLst>
                </a:gridCol>
                <a:gridCol w="1365622">
                  <a:extLst>
                    <a:ext uri="{9D8B030D-6E8A-4147-A177-3AD203B41FA5}">
                      <a16:colId xmlns:a16="http://schemas.microsoft.com/office/drawing/2014/main" val="20005"/>
                    </a:ext>
                  </a:extLst>
                </a:gridCol>
              </a:tblGrid>
              <a:tr h="302440">
                <a:tc gridSpan="6">
                  <a:txBody>
                    <a:bodyPr/>
                    <a:lstStyle/>
                    <a:p>
                      <a:pPr algn="ctr">
                        <a:lnSpc>
                          <a:spcPct val="115000"/>
                        </a:lnSpc>
                        <a:spcAft>
                          <a:spcPts val="0"/>
                        </a:spcAft>
                      </a:pPr>
                      <a:r>
                        <a:rPr lang="en-ZA" sz="1100" b="1" dirty="0" smtClean="0">
                          <a:solidFill>
                            <a:schemeClr val="tx1">
                              <a:lumMod val="50000"/>
                            </a:schemeClr>
                          </a:solidFill>
                          <a:effectLst/>
                          <a:latin typeface="+mn-lt"/>
                          <a:ea typeface="Century Gothic"/>
                          <a:cs typeface="Times New Roman"/>
                        </a:rPr>
                        <a:t>Social and Gender Influences</a:t>
                      </a:r>
                      <a:endParaRPr lang="en-ZA" sz="1100" b="1" dirty="0">
                        <a:solidFill>
                          <a:schemeClr val="tx1">
                            <a:lumMod val="50000"/>
                          </a:schemeClr>
                        </a:solidFill>
                        <a:effectLst/>
                        <a:latin typeface="+mn-lt"/>
                        <a:ea typeface="Century Gothic"/>
                        <a:cs typeface="Times New Roman"/>
                      </a:endParaRPr>
                    </a:p>
                  </a:txBody>
                  <a:tcPr marL="24632" marR="24632" marT="0" marB="0" anchor="ctr">
                    <a:solidFill>
                      <a:schemeClr val="accent2"/>
                    </a:solidFill>
                  </a:tcP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tc hMerge="1">
                  <a:txBody>
                    <a:bodyPr/>
                    <a:lstStyle/>
                    <a:p>
                      <a:pPr algn="ctr">
                        <a:lnSpc>
                          <a:spcPct val="115000"/>
                        </a:lnSpc>
                        <a:spcAft>
                          <a:spcPts val="0"/>
                        </a:spcAft>
                      </a:pP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10000"/>
                  </a:ext>
                </a:extLst>
              </a:tr>
              <a:tr h="370840">
                <a:tc>
                  <a:txBody>
                    <a:bodyPr/>
                    <a:lstStyle/>
                    <a:p>
                      <a:pPr>
                        <a:lnSpc>
                          <a:spcPct val="115000"/>
                        </a:lnSpc>
                        <a:spcAft>
                          <a:spcPts val="0"/>
                        </a:spcAft>
                      </a:pPr>
                      <a:r>
                        <a:rPr lang="en-ZA" sz="1100" b="1" dirty="0">
                          <a:solidFill>
                            <a:schemeClr val="tx1">
                              <a:lumMod val="50000"/>
                            </a:schemeClr>
                          </a:solidFill>
                          <a:effectLst/>
                          <a:latin typeface="+mn-lt"/>
                        </a:rPr>
                        <a:t>Media Sexualisation Influence</a:t>
                      </a:r>
                      <a:endParaRPr lang="en-ZA" sz="1100" b="1"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Moderate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Low</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Moderate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High</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Low</a:t>
                      </a: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10001"/>
                  </a:ext>
                </a:extLst>
              </a:tr>
              <a:tr h="370840">
                <a:tc>
                  <a:txBody>
                    <a:bodyPr/>
                    <a:lstStyle/>
                    <a:p>
                      <a:pPr>
                        <a:lnSpc>
                          <a:spcPct val="115000"/>
                        </a:lnSpc>
                        <a:spcAft>
                          <a:spcPts val="0"/>
                        </a:spcAft>
                      </a:pPr>
                      <a:r>
                        <a:rPr lang="en-ZA" sz="1100" b="1" dirty="0">
                          <a:solidFill>
                            <a:schemeClr val="tx1">
                              <a:lumMod val="50000"/>
                            </a:schemeClr>
                          </a:solidFill>
                          <a:effectLst/>
                          <a:latin typeface="+mn-lt"/>
                        </a:rPr>
                        <a:t>Sexual Autonomy</a:t>
                      </a:r>
                      <a:endParaRPr lang="en-ZA" sz="1100" b="1"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None- n/a</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Moderate- High</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High</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Moderate</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None</a:t>
                      </a: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10002"/>
                  </a:ext>
                </a:extLst>
              </a:tr>
              <a:tr h="370840">
                <a:tc>
                  <a:txBody>
                    <a:bodyPr/>
                    <a:lstStyle/>
                    <a:p>
                      <a:pPr>
                        <a:lnSpc>
                          <a:spcPct val="115000"/>
                        </a:lnSpc>
                        <a:spcAft>
                          <a:spcPts val="0"/>
                        </a:spcAft>
                      </a:pPr>
                      <a:r>
                        <a:rPr lang="en-ZA" sz="1100" b="1" dirty="0">
                          <a:solidFill>
                            <a:schemeClr val="tx1">
                              <a:lumMod val="50000"/>
                            </a:schemeClr>
                          </a:solidFill>
                          <a:effectLst/>
                          <a:latin typeface="+mn-lt"/>
                        </a:rPr>
                        <a:t>Breaking free from cultural and social patriarchy</a:t>
                      </a:r>
                      <a:endParaRPr lang="en-ZA" sz="1100" b="1"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Somewhat- too innocent to be able to break free fully yet</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Somewhat- is learning to protect herself and have a voice in her relationships</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Yes- has a voice and know-how to say what she wants in a relationship</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Somewhat- sexual confidence that has become sexualised</a:t>
                      </a:r>
                      <a:endParaRPr lang="en-ZA" sz="1100" dirty="0">
                        <a:solidFill>
                          <a:schemeClr val="tx1">
                            <a:lumMod val="50000"/>
                          </a:schemeClr>
                        </a:solidFill>
                        <a:effectLst/>
                        <a:latin typeface="+mn-lt"/>
                        <a:ea typeface="Century Gothic"/>
                        <a:cs typeface="Times New Roman"/>
                      </a:endParaRPr>
                    </a:p>
                  </a:txBody>
                  <a:tcPr marL="24632" marR="24632" marT="0" marB="0" anchor="ctr"/>
                </a:tc>
                <a:tc>
                  <a:txBody>
                    <a:bodyPr/>
                    <a:lstStyle/>
                    <a:p>
                      <a:pPr algn="ctr">
                        <a:lnSpc>
                          <a:spcPct val="115000"/>
                        </a:lnSpc>
                        <a:spcAft>
                          <a:spcPts val="0"/>
                        </a:spcAft>
                      </a:pPr>
                      <a:r>
                        <a:rPr lang="en-ZA" sz="1100" dirty="0">
                          <a:solidFill>
                            <a:schemeClr val="tx1">
                              <a:lumMod val="50000"/>
                            </a:schemeClr>
                          </a:solidFill>
                          <a:effectLst/>
                          <a:latin typeface="+mn-lt"/>
                        </a:rPr>
                        <a:t>No- conforms to gender roles, has little power</a:t>
                      </a:r>
                      <a:endParaRPr lang="en-ZA" sz="1100" dirty="0">
                        <a:solidFill>
                          <a:schemeClr val="tx1">
                            <a:lumMod val="50000"/>
                          </a:schemeClr>
                        </a:solidFill>
                        <a:effectLst/>
                        <a:latin typeface="+mn-lt"/>
                        <a:ea typeface="Century Gothic"/>
                        <a:cs typeface="Times New Roman"/>
                      </a:endParaRPr>
                    </a:p>
                  </a:txBody>
                  <a:tcPr marL="24632" marR="24632"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95078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ARK" val="LAST"/>
</p:tagLst>
</file>

<file path=ppt/theme/theme1.xml><?xml version="1.0" encoding="utf-8"?>
<a:theme xmlns:a="http://schemas.openxmlformats.org/drawingml/2006/main" name="Smith School Simp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ith School Simple" id="{C36FF9D2-0774-42B3-B4E8-6799BF9DFF1A}" vid="{33B50818-E044-4CB7-BCE9-27F8913FF8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Smith School Simple</Template>
  <TotalTime>8674</TotalTime>
  <Words>1524</Words>
  <Application>Microsoft Office PowerPoint</Application>
  <PresentationFormat>On-screen Show (4:3)</PresentationFormat>
  <Paragraphs>301</Paragraphs>
  <Slides>16</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宋体</vt:lpstr>
      <vt:lpstr>arial</vt:lpstr>
      <vt:lpstr>arial</vt:lpstr>
      <vt:lpstr>Calibri</vt:lpstr>
      <vt:lpstr>Century Gothic</vt:lpstr>
      <vt:lpstr>Cooper Black</vt:lpstr>
      <vt:lpstr>Franklin Gothic Book</vt:lpstr>
      <vt:lpstr>Perpetua</vt:lpstr>
      <vt:lpstr>Times New Roman</vt:lpstr>
      <vt:lpstr>Verdana</vt:lpstr>
      <vt:lpstr>Wingdings</vt:lpstr>
      <vt:lpstr>Smith School Simple</vt:lpstr>
      <vt:lpstr>Ethnographic Study for HIV Prevention Reveals a Typology Consisting of Five Distinct Types among South African Adolescents and Young Women</vt:lpstr>
      <vt:lpstr>PowerPoint Presentation</vt:lpstr>
      <vt:lpstr>Prevention: A Priority</vt:lpstr>
      <vt:lpstr>Outcomes of Recent HIV Prevention Trials in Women</vt:lpstr>
      <vt:lpstr>Research Objectives and Methods</vt:lpstr>
      <vt:lpstr>Qualitative Data</vt:lpstr>
      <vt:lpstr>Differentiated Segments</vt:lpstr>
      <vt:lpstr>Distinguishing Characteristics (1)</vt:lpstr>
      <vt:lpstr>Distinguishing Characteristics (2)</vt:lpstr>
      <vt:lpstr>PowerPoint Presentation</vt:lpstr>
      <vt:lpstr>PowerPoint Presentation</vt:lpstr>
      <vt:lpstr>PowerPoint Presentation</vt:lpstr>
      <vt:lpstr>PowerPoint Presentation</vt:lpstr>
      <vt:lpstr>PowerPoint Presentation</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Ritu Agarwal</dc:creator>
  <cp:lastModifiedBy>Ritu Agarwal</cp:lastModifiedBy>
  <cp:revision>128</cp:revision>
  <dcterms:created xsi:type="dcterms:W3CDTF">2018-04-05T18:22:22Z</dcterms:created>
  <dcterms:modified xsi:type="dcterms:W3CDTF">2018-07-24T11:15:50Z</dcterms:modified>
</cp:coreProperties>
</file>